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1"/>
    <p:sldMasterId id="2147484283" r:id="rId2"/>
  </p:sldMasterIdLst>
  <p:notesMasterIdLst>
    <p:notesMasterId r:id="rId14"/>
  </p:notesMasterIdLst>
  <p:handoutMasterIdLst>
    <p:handoutMasterId r:id="rId15"/>
  </p:handoutMasterIdLst>
  <p:sldIdLst>
    <p:sldId id="395" r:id="rId3"/>
    <p:sldId id="407" r:id="rId4"/>
    <p:sldId id="423" r:id="rId5"/>
    <p:sldId id="357" r:id="rId6"/>
    <p:sldId id="384" r:id="rId7"/>
    <p:sldId id="385" r:id="rId8"/>
    <p:sldId id="383" r:id="rId9"/>
    <p:sldId id="389" r:id="rId10"/>
    <p:sldId id="417" r:id="rId11"/>
    <p:sldId id="422" r:id="rId12"/>
    <p:sldId id="379" r:id="rId13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757"/>
    <a:srgbClr val="FFFF99"/>
    <a:srgbClr val="005C2A"/>
    <a:srgbClr val="99FF99"/>
    <a:srgbClr val="FF7C80"/>
    <a:srgbClr val="FF9C85"/>
    <a:srgbClr val="00CC00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173" autoAdjust="0"/>
    <p:restoredTop sz="94514" autoAdjust="0"/>
  </p:normalViewPr>
  <p:slideViewPr>
    <p:cSldViewPr>
      <p:cViewPr>
        <p:scale>
          <a:sx n="70" d="100"/>
          <a:sy n="70" d="100"/>
        </p:scale>
        <p:origin x="-1282" y="-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13614A-3459-492F-96E3-F6CE070E6397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73EB90-BCBB-473C-8D29-C94CDE5C6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BA22B5-666E-4C73-A1AB-38F9366F6645}" type="datetimeFigureOut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16463"/>
            <a:ext cx="5437187" cy="4467225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400A0C-FCCB-4355-B686-4D44D2A8A7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4F35A9-7F6F-4F28-967E-662023A5883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812C59-573F-40FC-83F5-DB4A36E8A2DC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4813-7C11-4FF2-B792-F94F651F9E87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D85E89-BF97-4A57-823B-88D6C0B16754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D9C23E-05B0-4A08-BE23-7423DB31CFDA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6030A-EA47-4326-94D0-9936325C583E}" type="datetime1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0CAD7-98D5-4DA9-963E-E0447994CC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AEACE-5B2D-443C-842B-4B0F807466D7}" type="datetime1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1CD-513D-4AF1-8E73-89A7D92B15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A0624-6829-492C-BEB2-D372E48B756C}" type="datetime1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05093-BC75-4607-A0DB-CC0005BB12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681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E3CCB-B1F4-489E-98FE-DD3967C80E5A}" type="datetime1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6813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681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9C54B-C960-4A30-A545-6C9EEA8DD5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0F7DF-2C8E-4F0B-8201-95E11F1F3AC6}" type="datetime1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07B6F-90FC-4E2F-9C14-5076CCF98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F255C-FF7E-444B-945E-476D61D2B966}" type="datetime1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7F96D-D617-45D6-AE94-7706E4076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9FBA7-6F41-42FE-AC9F-5309EC63E2B1}" type="datetime1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82327-50D6-4C95-9EE3-650A4B8CB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B41E3-D0CB-4741-BE34-5EE298538FB4}" type="datetime1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746E6-A856-4C6D-8550-80FC9FBB3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40112-CA40-4629-96B5-DECDDB54A6B9}" type="datetime1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34DF4-936B-4FEE-BAE3-2BE91D866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33D3F-40AB-44CB-B078-34064B36B601}" type="datetime1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CD22B-7BB2-43D7-A13D-850FCAAE9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AB9EC-A73B-4C26-AAA2-240FE68F6DF4}" type="datetime1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EE5C8-8CF8-4147-A92F-0C5FEABD6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E05C2-02B5-4EC6-AEE8-D875FD0649A5}" type="datetime1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0CBA9-DBF1-463E-9A4A-0B4AF4239E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372F8-703C-4EB6-AAD7-AC5889818059}" type="datetime1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E6FFB-BC4E-463D-B554-78110EE80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78F84-6552-45DD-90FF-7879EDCD1DFD}" type="datetime1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E062E-DE6A-48BA-BAE1-730FB382E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9A1CB-BE3D-4F56-A509-22CAF6FD33CD}" type="datetime1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5D9B0-E63B-4F17-8EBB-EC89A5E09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16BB9-0C19-4487-9019-87672837DC43}" type="datetime1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64800-DD51-4590-8076-5A545F9CC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A333B-0A30-4A50-924C-D81897FDF3BD}" type="datetime1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759E1-405E-4113-B709-05012BBF19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9D937-AAA8-4D86-8E9E-A342C8319558}" type="datetime1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19325-280B-4FBE-960F-3F5BCE8335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F9F95-9DB0-4CD3-8758-3EC9FE130BA5}" type="datetime1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C1698-A5A3-4C0C-A5BA-E2D48DA322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B14C1-B7C6-4DCB-9857-13FC20B5AAFA}" type="datetime1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86552-8641-4D7D-BAB6-A9E28B9B78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E085E-20C9-4BAD-8BA8-C8D162A661ED}" type="datetime1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52EC-BD41-44F4-8749-0B41409FB2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02F01-6DB8-4288-8DBB-39C17064808D}" type="datetime1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F0191-5B0A-4ADB-B8DE-F095E2C4D0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68F8F-8123-4A56-BE7E-8A3A75B8DC81}" type="datetime1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99DB3-A26A-4988-BA66-E44F294781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0FC06C-721A-4405-A30A-0CF7310C5E63}" type="datetime1">
              <a:rPr lang="ru-RU"/>
              <a:pPr>
                <a:defRPr/>
              </a:pPr>
              <a:t>24.10.2016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0551CD-B432-4F42-BFE3-4429E64591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6" r:id="rId1"/>
    <p:sldLayoutId id="2147485137" r:id="rId2"/>
    <p:sldLayoutId id="2147485138" r:id="rId3"/>
    <p:sldLayoutId id="2147485139" r:id="rId4"/>
    <p:sldLayoutId id="2147485140" r:id="rId5"/>
    <p:sldLayoutId id="2147485141" r:id="rId6"/>
    <p:sldLayoutId id="2147485142" r:id="rId7"/>
    <p:sldLayoutId id="2147485143" r:id="rId8"/>
    <p:sldLayoutId id="2147485144" r:id="rId9"/>
    <p:sldLayoutId id="2147485145" r:id="rId10"/>
    <p:sldLayoutId id="2147485146" r:id="rId11"/>
    <p:sldLayoutId id="214748515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5329CE6-325E-41E1-AC18-56E56F09DC3A}" type="datetime1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557EE65-AEB5-4832-B0BF-09BD21822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7" r:id="rId1"/>
    <p:sldLayoutId id="2147485148" r:id="rId2"/>
    <p:sldLayoutId id="2147485149" r:id="rId3"/>
    <p:sldLayoutId id="2147485150" r:id="rId4"/>
    <p:sldLayoutId id="2147485151" r:id="rId5"/>
    <p:sldLayoutId id="2147485152" r:id="rId6"/>
    <p:sldLayoutId id="2147485153" r:id="rId7"/>
    <p:sldLayoutId id="2147485154" r:id="rId8"/>
    <p:sldLayoutId id="2147485155" r:id="rId9"/>
    <p:sldLayoutId id="2147485156" r:id="rId10"/>
    <p:sldLayoutId id="214748515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d/Coat_of_Arms_of_Tatarstan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0825" y="1701800"/>
            <a:ext cx="8893175" cy="22034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sz="3600" b="1" cap="all" dirty="0">
              <a:solidFill>
                <a:srgbClr val="3399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99" name="TextBox 8"/>
          <p:cNvSpPr txBox="1">
            <a:spLocks noChangeArrowheads="1"/>
          </p:cNvSpPr>
          <p:nvPr/>
        </p:nvSpPr>
        <p:spPr bwMode="auto">
          <a:xfrm>
            <a:off x="1571604" y="4572008"/>
            <a:ext cx="607223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1600" dirty="0" smtClean="0"/>
              <a:t>Шафигуллин Рустэм Гаптель-Ахатович </a:t>
            </a:r>
          </a:p>
          <a:p>
            <a:pPr algn="ctr">
              <a:buFont typeface="Arial" charset="0"/>
              <a:buNone/>
            </a:pPr>
            <a:r>
              <a:rPr lang="ru-RU" sz="1600" dirty="0" smtClean="0"/>
              <a:t>нач</a:t>
            </a:r>
            <a:r>
              <a:rPr lang="ru-RU" sz="1600" dirty="0"/>
              <a:t>. отд. ГАУ «Центр энергосберегающих технологий Республики Татарстан РТ при Кабинете Министров Республики Татарстан</a:t>
            </a:r>
            <a:r>
              <a:rPr lang="ru-RU" sz="1600" dirty="0" smtClean="0"/>
              <a:t>»</a:t>
            </a:r>
            <a:endParaRPr lang="ru-RU" altLang="ru-RU" sz="1600" i="1" dirty="0"/>
          </a:p>
        </p:txBody>
      </p:sp>
      <p:sp>
        <p:nvSpPr>
          <p:cNvPr id="4100" name="Прямоугольник 1"/>
          <p:cNvSpPr>
            <a:spLocks noChangeArrowheads="1"/>
          </p:cNvSpPr>
          <p:nvPr/>
        </p:nvSpPr>
        <p:spPr bwMode="auto">
          <a:xfrm>
            <a:off x="357158" y="2571744"/>
            <a:ext cx="864235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Реализация </a:t>
            </a:r>
            <a:r>
              <a:rPr lang="ru-RU" sz="2400" b="1" dirty="0"/>
              <a:t>муниципальных программ энергосбережения в Республике Татарстан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в </a:t>
            </a:r>
            <a:r>
              <a:rPr lang="ru-RU" sz="2400" b="1" dirty="0"/>
              <a:t>условиях ограниченных бюджетных средств</a:t>
            </a:r>
          </a:p>
          <a:p>
            <a:pPr>
              <a:buFont typeface="Arial" charset="0"/>
              <a:buNone/>
            </a:pPr>
            <a:endParaRPr lang="ru-RU" altLang="ru-RU" sz="2200" b="1" dirty="0"/>
          </a:p>
        </p:txBody>
      </p:sp>
      <p:sp>
        <p:nvSpPr>
          <p:cNvPr id="4102" name="TextBox 13"/>
          <p:cNvSpPr txBox="1">
            <a:spLocks noChangeArrowheads="1"/>
          </p:cNvSpPr>
          <p:nvPr/>
        </p:nvSpPr>
        <p:spPr bwMode="auto">
          <a:xfrm>
            <a:off x="958850" y="6269038"/>
            <a:ext cx="76438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dirty="0" smtClean="0"/>
              <a:t>Уфа </a:t>
            </a:r>
            <a:r>
              <a:rPr lang="ru-RU" altLang="ru-RU" sz="1600" dirty="0"/>
              <a:t>2016</a:t>
            </a:r>
          </a:p>
        </p:txBody>
      </p:sp>
      <p:grpSp>
        <p:nvGrpSpPr>
          <p:cNvPr id="8" name="Группа 10"/>
          <p:cNvGrpSpPr>
            <a:grpSpLocks/>
          </p:cNvGrpSpPr>
          <p:nvPr/>
        </p:nvGrpSpPr>
        <p:grpSpPr bwMode="auto">
          <a:xfrm>
            <a:off x="642910" y="285728"/>
            <a:ext cx="2030412" cy="1512888"/>
            <a:chOff x="666750" y="4437112"/>
            <a:chExt cx="2479988" cy="1754138"/>
          </a:xfrm>
        </p:grpSpPr>
        <p:pic>
          <p:nvPicPr>
            <p:cNvPr id="9" name="Picture 4" descr="E:\Новая папка\Картинки\флаг с гербом.t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66750" y="4437112"/>
              <a:ext cx="2479988" cy="1754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0" descr="Файл:Coat of Arms of Tatarstan.sv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59632" y="4869160"/>
              <a:ext cx="1296144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4"/>
          <p:cNvSpPr txBox="1">
            <a:spLocks/>
          </p:cNvSpPr>
          <p:nvPr/>
        </p:nvSpPr>
        <p:spPr bwMode="auto">
          <a:xfrm>
            <a:off x="250825" y="182563"/>
            <a:ext cx="864076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altLang="ru-RU" sz="2000" b="1"/>
              <a:t>Энергосервис в бюджетной сфере Республики Татарстан</a:t>
            </a:r>
          </a:p>
        </p:txBody>
      </p:sp>
      <p:sp>
        <p:nvSpPr>
          <p:cNvPr id="2560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48713" y="6405563"/>
            <a:ext cx="4048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090468-17A6-4CDA-B876-076C9FEECCC6}" type="slidenum">
              <a:rPr lang="ru-RU" altLang="ru-RU" sz="1400" smtClean="0">
                <a:solidFill>
                  <a:schemeClr val="tx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 sz="14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395288" y="4349750"/>
            <a:ext cx="847725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/>
              <a:t>Абзац 3 статьи 72 </a:t>
            </a:r>
            <a:r>
              <a:rPr lang="ru-RU" altLang="ru-RU" sz="1400"/>
              <a:t>Федерального закона от 31 июля 1998 года № 145-ФЗ </a:t>
            </a:r>
            <a:br>
              <a:rPr lang="ru-RU" altLang="ru-RU" sz="1400"/>
            </a:br>
            <a:r>
              <a:rPr lang="ru-RU" altLang="ru-RU" sz="1400"/>
              <a:t>«</a:t>
            </a:r>
            <a:r>
              <a:rPr lang="ru-RU" altLang="ru-RU" sz="1400" b="1"/>
              <a:t>Бюджетный кодекс Российской Федерации</a:t>
            </a:r>
            <a:r>
              <a:rPr lang="ru-RU" altLang="ru-RU" sz="1400"/>
              <a:t>»:</a:t>
            </a:r>
          </a:p>
          <a:p>
            <a:endParaRPr lang="ru-RU" altLang="ru-RU" sz="1400"/>
          </a:p>
          <a:p>
            <a:r>
              <a:rPr lang="ru-RU" altLang="ru-RU" sz="1400" i="1"/>
              <a:t>«Государственные или муниципальные заказчики вправе заключать государственные или муниципальные энергосервисные договоры (контракты), в которых цена определена как процент стоимости сэкономленных энергетических ресурсов, на срок, превышающий срок действия утвержденных лимитов бюджетных обязательств. Расходы на оплату таких договоров (контрактов) планируются и осуществляются в составе расходов на оплату соответствующих энергетических ресурсов (услуг на их доставку).»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825" y="1268413"/>
            <a:ext cx="6265863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Действующие </a:t>
            </a:r>
            <a:r>
              <a:rPr lang="ru-RU" dirty="0" err="1"/>
              <a:t>энергосервисные</a:t>
            </a:r>
            <a:r>
              <a:rPr lang="ru-RU" dirty="0"/>
              <a:t> контракты:</a:t>
            </a:r>
          </a:p>
          <a:p>
            <a:pPr>
              <a:defRPr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/>
              <a:t>Внедрение </a:t>
            </a:r>
            <a:r>
              <a:rPr lang="ru-RU" b="1" dirty="0" err="1"/>
              <a:t>когенерирующей</a:t>
            </a:r>
            <a:r>
              <a:rPr lang="ru-RU" b="1" dirty="0"/>
              <a:t> энергоустановки</a:t>
            </a:r>
            <a:r>
              <a:rPr lang="ru-RU" dirty="0"/>
              <a:t> в ледовом дворце «</a:t>
            </a:r>
            <a:r>
              <a:rPr lang="ru-RU" dirty="0" err="1"/>
              <a:t>Пестрецы</a:t>
            </a:r>
            <a:r>
              <a:rPr lang="ru-RU" dirty="0"/>
              <a:t>-Арена» (</a:t>
            </a:r>
            <a:r>
              <a:rPr lang="ru-RU" dirty="0" err="1"/>
              <a:t>Пестречинский</a:t>
            </a:r>
            <a:r>
              <a:rPr lang="ru-RU" dirty="0"/>
              <a:t> район);</a:t>
            </a:r>
          </a:p>
          <a:p>
            <a:pPr>
              <a:defRPr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/>
              <a:t>Модернизация систем уличного освещения</a:t>
            </a:r>
            <a:r>
              <a:rPr lang="ru-RU" dirty="0"/>
              <a:t> населенных пунктов (Сабинский, </a:t>
            </a:r>
            <a:r>
              <a:rPr lang="ru-RU" dirty="0" err="1"/>
              <a:t>Сармановский</a:t>
            </a:r>
            <a:r>
              <a:rPr lang="ru-RU" dirty="0"/>
              <a:t> </a:t>
            </a:r>
            <a:r>
              <a:rPr lang="ru-RU" dirty="0" err="1"/>
              <a:t>Чистопольский</a:t>
            </a:r>
            <a:r>
              <a:rPr lang="ru-RU" dirty="0"/>
              <a:t> муниципальные районы).</a:t>
            </a: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1196975"/>
            <a:ext cx="2376488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3095625"/>
            <a:ext cx="2376488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"/>
          <p:cNvSpPr>
            <a:spLocks noGrp="1" noChangeArrowheads="1"/>
          </p:cNvSpPr>
          <p:nvPr>
            <p:ph idx="1"/>
          </p:nvPr>
        </p:nvSpPr>
        <p:spPr>
          <a:xfrm>
            <a:off x="971550" y="3130550"/>
            <a:ext cx="7200900" cy="708025"/>
          </a:xfrm>
        </p:spPr>
        <p:txBody>
          <a:bodyPr>
            <a:spAutoFit/>
          </a:bodyPr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ru-RU" altLang="ru-RU" sz="4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altLang="ru-RU" sz="4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123950"/>
            <a:ext cx="8639175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4"/>
          <p:cNvSpPr txBox="1">
            <a:spLocks/>
          </p:cNvSpPr>
          <p:nvPr/>
        </p:nvSpPr>
        <p:spPr bwMode="auto">
          <a:xfrm>
            <a:off x="250825" y="333375"/>
            <a:ext cx="86407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Индикатор энергоемкости валового регионального продукта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 субъектам Приволжского Федерального округа  Российской Федерации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кг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у.т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./тыс.рублей)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55650" y="2468563"/>
            <a:ext cx="7920038" cy="0"/>
          </a:xfrm>
          <a:prstGeom prst="line">
            <a:avLst/>
          </a:prstGeom>
          <a:ln w="2222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Прямоугольник 1"/>
          <p:cNvSpPr>
            <a:spLocks noChangeArrowheads="1"/>
          </p:cNvSpPr>
          <p:nvPr/>
        </p:nvSpPr>
        <p:spPr bwMode="auto">
          <a:xfrm>
            <a:off x="220663" y="6310313"/>
            <a:ext cx="87439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000"/>
              <a:t>Примечание: по данным региональных программ энергосбережения</a:t>
            </a:r>
          </a:p>
        </p:txBody>
      </p:sp>
      <p:sp>
        <p:nvSpPr>
          <p:cNvPr id="8198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820150" y="6405563"/>
            <a:ext cx="3333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8B7610-BCDF-40DC-821C-7B5DCFC23484}" type="slidenum">
              <a:rPr lang="ru-RU" altLang="ru-RU" sz="1400" smtClean="0">
                <a:solidFill>
                  <a:schemeClr val="tx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z="14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0825" y="1701800"/>
            <a:ext cx="8893175" cy="22034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sz="3600" b="1" cap="all" dirty="0">
              <a:solidFill>
                <a:srgbClr val="3399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00" name="Прямоугольник 1"/>
          <p:cNvSpPr>
            <a:spLocks noChangeArrowheads="1"/>
          </p:cNvSpPr>
          <p:nvPr/>
        </p:nvSpPr>
        <p:spPr bwMode="auto">
          <a:xfrm>
            <a:off x="642910" y="1071546"/>
            <a:ext cx="7643866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Повышение</a:t>
            </a:r>
            <a:r>
              <a:rPr lang="ru-RU" sz="2400" dirty="0" smtClean="0"/>
              <a:t> </a:t>
            </a:r>
            <a:r>
              <a:rPr lang="ru-RU" sz="2400" b="1" dirty="0"/>
              <a:t>энергоэффективности бюджетной сферы</a:t>
            </a:r>
            <a:r>
              <a:rPr lang="ru-RU" sz="2400" dirty="0"/>
              <a:t> </a:t>
            </a:r>
            <a:r>
              <a:rPr lang="ru-RU" sz="2400" b="1" dirty="0" smtClean="0"/>
              <a:t> Республики </a:t>
            </a:r>
            <a:r>
              <a:rPr lang="ru-RU" sz="2400" b="1" dirty="0"/>
              <a:t>Татарстан </a:t>
            </a:r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r>
              <a:rPr lang="ru-RU" sz="2400" b="1" dirty="0"/>
              <a:t>Технически и экономически доступный потенциал энергосбережения </a:t>
            </a:r>
            <a:r>
              <a:rPr lang="ru-RU" sz="2400" b="1" dirty="0" smtClean="0"/>
              <a:t>государственных </a:t>
            </a:r>
            <a:r>
              <a:rPr lang="ru-RU" sz="2400" b="1" dirty="0"/>
              <a:t>и муниципальных учреждений </a:t>
            </a:r>
            <a:r>
              <a:rPr lang="ru-RU" sz="2400" b="1" dirty="0" smtClean="0"/>
              <a:t>Республики Татарстан оценивается в </a:t>
            </a:r>
            <a:r>
              <a:rPr lang="ru-RU" sz="2400" b="1" dirty="0"/>
              <a:t>600 млн. рублей в год. </a:t>
            </a:r>
          </a:p>
          <a:p>
            <a:pPr algn="ctr"/>
            <a:endParaRPr lang="ru-RU" sz="2400" b="1" dirty="0" smtClean="0"/>
          </a:p>
          <a:p>
            <a:pPr>
              <a:buFont typeface="Arial" charset="0"/>
              <a:buNone/>
            </a:pPr>
            <a:endParaRPr lang="ru-RU" alt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4"/>
          <p:cNvSpPr txBox="1">
            <a:spLocks/>
          </p:cNvSpPr>
          <p:nvPr/>
        </p:nvSpPr>
        <p:spPr bwMode="auto">
          <a:xfrm>
            <a:off x="285720" y="500042"/>
            <a:ext cx="864076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altLang="ru-RU" sz="2000" b="1" dirty="0"/>
              <a:t>Показатели энергоэффективности муниципальных образований Республики Татарстан (бюджетная сфера)</a:t>
            </a:r>
          </a:p>
        </p:txBody>
      </p:sp>
      <p:sp>
        <p:nvSpPr>
          <p:cNvPr id="1536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48713" y="6405563"/>
            <a:ext cx="4048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F3B301-9F34-4B00-A8FD-129AC001319B}" type="slidenum">
              <a:rPr lang="ru-RU" altLang="ru-RU" sz="1400" smtClean="0">
                <a:solidFill>
                  <a:schemeClr val="tx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 sz="14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825" y="1989138"/>
          <a:ext cx="4249737" cy="3240086"/>
        </p:xfrm>
        <a:graphic>
          <a:graphicData uri="http://schemas.openxmlformats.org/drawingml/2006/table">
            <a:tbl>
              <a:tblPr/>
              <a:tblGrid>
                <a:gridCol w="1939570"/>
                <a:gridCol w="745712"/>
                <a:gridCol w="745712"/>
                <a:gridCol w="818743"/>
              </a:tblGrid>
              <a:tr h="108002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Удельное потребление </a:t>
                      </a:r>
                      <a:b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энергетических ресурсов и воды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г.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г.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200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отопление,</a:t>
                      </a:r>
                      <a:b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т.у.т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./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0,0255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0,0277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92,1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200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вода,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куб.м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./чел.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1,655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1,691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97,9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200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кВт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∙ч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29,3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29,8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98,6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16463" y="1989138"/>
          <a:ext cx="4175126" cy="3240088"/>
        </p:xfrm>
        <a:graphic>
          <a:graphicData uri="http://schemas.openxmlformats.org/drawingml/2006/table">
            <a:tbl>
              <a:tblPr/>
              <a:tblGrid>
                <a:gridCol w="1728007"/>
                <a:gridCol w="1224005"/>
                <a:gridCol w="1223114"/>
              </a:tblGrid>
              <a:tr h="1080028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Оснащенность приборами учета (ПУ) и узлами регулирования  (УР)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%,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01.01.2016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01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теплоэнергия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78,4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0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73,8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0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0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горячая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вода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0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холодная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вода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90,4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0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электроэнергия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98,2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179388" y="908050"/>
            <a:ext cx="87233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600" b="1">
                <a:solidFill>
                  <a:schemeClr val="tx2"/>
                </a:solidFill>
              </a:rPr>
              <a:t>Группа 1. Муниципальные районы с центром-городом республиканского значения</a:t>
            </a:r>
            <a:endParaRPr lang="ru-RU" altLang="ru-RU" sz="1600">
              <a:solidFill>
                <a:schemeClr val="tx2"/>
              </a:solidFill>
            </a:endParaRPr>
          </a:p>
        </p:txBody>
      </p:sp>
      <p:sp>
        <p:nvSpPr>
          <p:cNvPr id="16387" name="Заголовок 4"/>
          <p:cNvSpPr txBox="1">
            <a:spLocks/>
          </p:cNvSpPr>
          <p:nvPr/>
        </p:nvSpPr>
        <p:spPr bwMode="auto">
          <a:xfrm>
            <a:off x="250825" y="182563"/>
            <a:ext cx="864076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altLang="ru-RU" sz="2000" b="1"/>
              <a:t>Рейтинг энергоэффективности в разрезе муниципальных образований Республики Татарстан (бюджетная сфера)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8801" y="1268760"/>
          <a:ext cx="8632787" cy="4784598"/>
        </p:xfrm>
        <a:graphic>
          <a:graphicData uri="http://schemas.openxmlformats.org/drawingml/2006/table">
            <a:tbl>
              <a:tblPr firstRow="1" firstCol="1" bandRow="1"/>
              <a:tblGrid>
                <a:gridCol w="352759"/>
                <a:gridCol w="1762549"/>
                <a:gridCol w="955898"/>
                <a:gridCol w="1126316"/>
                <a:gridCol w="959279"/>
                <a:gridCol w="579331"/>
                <a:gridCol w="579331"/>
                <a:gridCol w="579331"/>
                <a:gridCol w="579331"/>
                <a:gridCol w="579331"/>
                <a:gridCol w="579331"/>
              </a:tblGrid>
              <a:tr h="0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Место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Наименование муниципального района (городского округа)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Удельный расход энергетических ресурсов и воды </a:t>
                      </a:r>
                      <a:r>
                        <a:rPr lang="ru-RU" sz="1300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 2015 </a:t>
                      </a: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г.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Оснащенность приборами учета (ПУ) и узлами регулирования (УР) по состоянию на 01.01.2016, %</a:t>
                      </a:r>
                      <a:endParaRPr lang="ru-RU" sz="1300" spc="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вода, </a:t>
                      </a:r>
                      <a:r>
                        <a:rPr lang="ru-RU" sz="1300" spc="0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куб.м</a:t>
                      </a: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./чел.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отопление, </a:t>
                      </a:r>
                      <a:r>
                        <a:rPr lang="ru-RU" sz="1300" spc="0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т.у.т</a:t>
                      </a: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./</a:t>
                      </a:r>
                      <a:r>
                        <a:rPr lang="ru-RU" sz="1300" spc="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электро</a:t>
                      </a:r>
                      <a:r>
                        <a:rPr lang="ru-RU" sz="1300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300" spc="0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кВт</a:t>
                      </a:r>
                      <a:r>
                        <a:rPr lang="ru-RU" sz="1300" spc="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∙ч</a:t>
                      </a: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300" spc="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кв</a:t>
                      </a:r>
                      <a:r>
                        <a:rPr lang="ru-RU" sz="1300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..м</a:t>
                      </a: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ПУ ТЭ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УР ТЭ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ПУ ПГ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ПУ ГВС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ПУ ХВС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ПУ </a:t>
                      </a:r>
                      <a:r>
                        <a:rPr lang="ru-RU" sz="1300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ЭЭ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Татарстан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1,655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0,0255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29,6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78,4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73,8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99,0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93,0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90,4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98,2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Средний по </a:t>
                      </a:r>
                      <a:r>
                        <a:rPr lang="ru-RU" sz="1300" b="1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гр. </a:t>
                      </a:r>
                      <a:r>
                        <a:rPr lang="ru-RU" sz="1300" b="1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1,816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0,0241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30,5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88,6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87,6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95,4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93,5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96,5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98,5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Лениногорский</a:t>
                      </a:r>
                      <a:endParaRPr lang="ru-RU" sz="1300" spc="0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1,327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0,0234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18,4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95,4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х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98,4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Нижнекамский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2,546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0,0214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22,8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93,2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99,7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Нурлатский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0,856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0,0265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22,9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53,8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77,9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х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г. Казань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1,854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0,0253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40,5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83,3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Азнакаевский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1,663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0,0305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22,5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37,0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Альметьевский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1,221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0,0213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31,9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г. Наб. Челны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2,067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0,0193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24,7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98,3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99,7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Заинский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1,258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0,0387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34,7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68,9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95,7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95,8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66,3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94,0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Буинский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1,163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0,0306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27,2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90,4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75,0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86,6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92,5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89,5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Бугульминский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1,941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0,0225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23,8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61,9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47,1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35,7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Бавлинский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1,680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0,0242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37,3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47,2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43,5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96,8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87,5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94,1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Чистопольский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1,037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0,0257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30,1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54,9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27,3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96,6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57,9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93,6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Зеленодольский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1,730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0,0298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31,4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64,2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45,3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98,4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77,3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74,8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94,6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Елабужский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1,553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0,0270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31,9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89,7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75,0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81,3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93,5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97,9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38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48713" y="6405563"/>
            <a:ext cx="4048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7FBD50-EE94-43C1-BFBA-19F86D4E12B4}" type="slidenum">
              <a:rPr lang="ru-RU" altLang="ru-RU" sz="1400" smtClean="0">
                <a:solidFill>
                  <a:schemeClr val="tx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 sz="14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0"/>
          <p:cNvSpPr>
            <a:spLocks noChangeArrowheads="1"/>
          </p:cNvSpPr>
          <p:nvPr/>
        </p:nvSpPr>
        <p:spPr bwMode="auto">
          <a:xfrm>
            <a:off x="179388" y="908050"/>
            <a:ext cx="87233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600" b="1">
                <a:solidFill>
                  <a:schemeClr val="tx2"/>
                </a:solidFill>
              </a:rPr>
              <a:t>Группа 2. Муниципальные районы с городским и сельским населением</a:t>
            </a:r>
            <a:endParaRPr lang="ru-RU" altLang="ru-RU" sz="1600">
              <a:solidFill>
                <a:schemeClr val="tx2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19" y="1255468"/>
          <a:ext cx="8640069" cy="5695950"/>
        </p:xfrm>
        <a:graphic>
          <a:graphicData uri="http://schemas.openxmlformats.org/drawingml/2006/table">
            <a:tbl>
              <a:tblPr firstRow="1" firstCol="1" bandRow="1"/>
              <a:tblGrid>
                <a:gridCol w="466271"/>
                <a:gridCol w="1652150"/>
                <a:gridCol w="956509"/>
                <a:gridCol w="1127035"/>
                <a:gridCol w="959892"/>
                <a:gridCol w="579702"/>
                <a:gridCol w="579702"/>
                <a:gridCol w="579702"/>
                <a:gridCol w="579702"/>
                <a:gridCol w="579702"/>
                <a:gridCol w="579702"/>
              </a:tblGrid>
              <a:tr h="620871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Место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Наименование муниципального района (городского округа)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Удельный расход энергетических ресурсов и воды </a:t>
                      </a:r>
                      <a:r>
                        <a:rPr lang="ru-RU" sz="1300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 2015 </a:t>
                      </a: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г.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Оснащенность приборами учета (ПУ) и узлами регулирования (УР) по состоянию на 01.01.2016, %</a:t>
                      </a:r>
                      <a:endParaRPr lang="ru-RU" sz="1300" spc="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91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вода, </a:t>
                      </a:r>
                      <a:r>
                        <a:rPr lang="ru-RU" sz="1300" spc="0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куб.м</a:t>
                      </a: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./чел.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отопление, </a:t>
                      </a:r>
                      <a:r>
                        <a:rPr lang="ru-RU" sz="1300" spc="0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т.у.т</a:t>
                      </a: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./</a:t>
                      </a:r>
                      <a:r>
                        <a:rPr lang="ru-RU" sz="1300" spc="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электро</a:t>
                      </a:r>
                      <a:r>
                        <a:rPr lang="ru-RU" sz="1300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300" spc="0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кВт</a:t>
                      </a:r>
                      <a:r>
                        <a:rPr lang="ru-RU" sz="1300" spc="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∙</a:t>
                      </a:r>
                      <a:r>
                        <a:rPr lang="ru-RU" sz="1300" spc="0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ч</a:t>
                      </a:r>
                      <a:r>
                        <a:rPr lang="ru-RU" sz="1300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300" spc="0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кв</a:t>
                      </a:r>
                      <a:r>
                        <a:rPr lang="ru-RU" sz="1300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..</a:t>
                      </a: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м.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ПУ ТЭ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УР ТЭ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ПУ ПГ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ПУ ГВС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ПУ ХВС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ПУ </a:t>
                      </a:r>
                      <a:r>
                        <a:rPr lang="ru-RU" sz="1300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ЭЭ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Татарстан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1,655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0,0255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29,6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78,4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73,8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99,0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93,0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90,4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98,2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6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Средний по </a:t>
                      </a:r>
                      <a:r>
                        <a:rPr lang="ru-RU" sz="1300" b="1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гр. </a:t>
                      </a:r>
                      <a:r>
                        <a:rPr lang="ru-RU" sz="1300" b="1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1,096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0,0265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26,4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45,4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31,5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99,9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83,8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89,1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96,8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06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Р.Слободский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0,435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0,0301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33,3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х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Аксубаевский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0,700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0,0292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21,5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х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98,6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х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95,7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93,0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Арский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1,044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0,0305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22,8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х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Сабинский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1,452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0,0270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36,0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х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Алексеевский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1,086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0,0389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26,8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х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90,2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Агрызский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1,006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0,0190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24,5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58,8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62,5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46,7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Спасский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1,152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0,0244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27,3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42,9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42,9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х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70,4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Ютазинский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0,836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0,0374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15,3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х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Кукморский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0,676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0,0165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20,5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17,1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17,1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х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Мамадышский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0,728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0,0216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23,6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89,5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89,5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х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Тетюшский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0,574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0,0265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35,3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65,8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Х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х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Сармановский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1,640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0,0284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28,8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90,5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57,1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47,9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Апастовский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0,745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0,0378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33,4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х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х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х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Балтасинский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1,285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0,0253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15,8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17,1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17,1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х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Менделеевский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1,678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0,0247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37,8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41,7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34,5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х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78,8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87,7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80,6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</a:tr>
              <a:tr h="206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Лаишевский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1,423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0,0298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29,8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92,5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х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97,2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17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Мензелинский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1,821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0,0385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37,7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6,6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21,1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х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х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31,8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80,9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</a:tr>
              <a:tr h="206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К.Устьинский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1,656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0,0243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21,3</a:t>
                      </a:r>
                      <a:endParaRPr lang="ru-RU" sz="1300" spc="0" baseline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7,1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х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70,4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1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48713" y="6405563"/>
            <a:ext cx="4048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3B05BB-B32C-4204-A581-8EE0A13CD039}" type="slidenum">
              <a:rPr lang="ru-RU" altLang="ru-RU" sz="1400" smtClean="0">
                <a:solidFill>
                  <a:schemeClr val="tx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 sz="14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7413" name="Заголовок 4"/>
          <p:cNvSpPr txBox="1">
            <a:spLocks/>
          </p:cNvSpPr>
          <p:nvPr/>
        </p:nvSpPr>
        <p:spPr bwMode="auto">
          <a:xfrm>
            <a:off x="250825" y="182563"/>
            <a:ext cx="864076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altLang="ru-RU" sz="2000" b="1"/>
              <a:t>Рейтинг энергоэффективности в разрезе муниципальных образований Республики Татарстан (бюджетная сфера)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250825" y="908050"/>
            <a:ext cx="86518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600" b="1">
                <a:solidFill>
                  <a:schemeClr val="tx2"/>
                </a:solidFill>
              </a:rPr>
              <a:t>Группа 3. Муниципальные районы только с сельским населением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63525" y="1268413"/>
          <a:ext cx="8628063" cy="4556760"/>
        </p:xfrm>
        <a:graphic>
          <a:graphicData uri="http://schemas.openxmlformats.org/drawingml/2006/table">
            <a:tbl>
              <a:tblPr/>
              <a:tblGrid>
                <a:gridCol w="466725"/>
                <a:gridCol w="1649413"/>
                <a:gridCol w="954087"/>
                <a:gridCol w="1125538"/>
                <a:gridCol w="958850"/>
                <a:gridCol w="579437"/>
                <a:gridCol w="577850"/>
                <a:gridCol w="579438"/>
                <a:gridCol w="579437"/>
                <a:gridCol w="577850"/>
                <a:gridCol w="579438"/>
              </a:tblGrid>
              <a:tr h="0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Место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 муниципального района (городского округа)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3552" marR="135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Удельный расход энергетических ресурсов и воды за 2015 г.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52" marR="135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Оснащенность приборами учета (ПУ) и узлами регулирования (УР) по состоянию на 01.01.2016, %</a:t>
                      </a:r>
                    </a:p>
                  </a:txBody>
                  <a:tcPr marL="13552" marR="135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вода, куб.м./чел.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52" marR="135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отопление, т.у.т./кв.м.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52" marR="135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электро, кВт∙ч/кв..м.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52" marR="135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ПУ ТЭ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52" marR="135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УР ТЭ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52" marR="135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ПУ ПГ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52" marR="135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ПУ ГВС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52" marR="135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ПУ ХВС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52" marR="135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ПУ ЭЭ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52" marR="135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Татарстан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52" marR="135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1,655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52" marR="135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0,0255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52" marR="135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29,6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52" marR="135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78,4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52" marR="135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73,8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52" marR="135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99,0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52" marR="135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93,0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52" marR="135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90,4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52" marR="135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98,2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552" marR="135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Средний по гр. 3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1,117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0,0323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28,3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70,6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60,8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99,9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69,7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99,6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Актанышский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0,992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0,0360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25,1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х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98,3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Дрожжановский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0,410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0,0427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33,4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16,7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х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х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Муслюмовский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0,656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0,0183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13,5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х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Черемшанский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1,545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0,0249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37,4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91,7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х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х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45,7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Тукаевский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0,814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0,0279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31,6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х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89,3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Кайбицкий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1,177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0,0311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24,8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х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х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14,3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Новошешминский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1,794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0,0310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25,7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х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96,2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Пестречинский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1,068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0,0477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х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97,6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Верхнеуслонский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1,038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0,0332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36,8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46,2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х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79,2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Атнинский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0,511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0,0379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15,8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58,3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х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33,3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Алькеевский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0,955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0,0303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14,2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х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х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х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6,8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Высокогорский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1,806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0,0386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45,9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83,3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х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х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80,0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</a:t>
                      </a:r>
                      <a:endParaRPr lang="ru-RU" sz="1300" spc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552" marR="13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Тюлячинский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1,554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0,0294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33,8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97,7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х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18,5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96,9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757"/>
                    </a:solidFill>
                  </a:tcPr>
                </a:tc>
              </a:tr>
            </a:tbl>
          </a:graphicData>
        </a:graphic>
      </p:graphicFrame>
      <p:sp>
        <p:nvSpPr>
          <p:cNvPr id="1843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48713" y="6405563"/>
            <a:ext cx="4048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F0FE4D-4A55-4BCE-9005-E226DFB58B97}" type="slidenum">
              <a:rPr lang="ru-RU" altLang="ru-RU" sz="1400" smtClean="0">
                <a:solidFill>
                  <a:schemeClr val="tx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 sz="14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8437" name="Заголовок 4"/>
          <p:cNvSpPr txBox="1">
            <a:spLocks/>
          </p:cNvSpPr>
          <p:nvPr/>
        </p:nvSpPr>
        <p:spPr bwMode="auto">
          <a:xfrm>
            <a:off x="250825" y="182563"/>
            <a:ext cx="864076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altLang="ru-RU" sz="2000" b="1"/>
              <a:t>Рейтинг энергоэффективности в разрезе муниципальных образований Республики Татарстан (бюджетная сфера)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1" y="980728"/>
          <a:ext cx="8640068" cy="2744862"/>
        </p:xfrm>
        <a:graphic>
          <a:graphicData uri="http://schemas.openxmlformats.org/drawingml/2006/table">
            <a:tbl>
              <a:tblPr/>
              <a:tblGrid>
                <a:gridCol w="1440159"/>
                <a:gridCol w="504056"/>
                <a:gridCol w="417517"/>
                <a:gridCol w="402848"/>
                <a:gridCol w="731130"/>
                <a:gridCol w="731130"/>
                <a:gridCol w="477975"/>
                <a:gridCol w="719795"/>
                <a:gridCol w="717904"/>
                <a:gridCol w="477975"/>
                <a:gridCol w="770802"/>
                <a:gridCol w="770802"/>
                <a:gridCol w="477975"/>
              </a:tblGrid>
              <a:tr h="248892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Наименование министерства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646" marR="2646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кол-во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учреждений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646" marR="2646" marT="352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итоговый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ранг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646" marR="2646" marT="352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оценка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646" marR="2646" marT="352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Удельное потребление энергетических ресурсов и воды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646" marR="2646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54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отопление </a:t>
                      </a:r>
                      <a:b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(газ и тепло), т.у.т./кв.м.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646" marR="2646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646" marR="2646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вода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(ГВС+ХВС), куб.м./чел.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646" marR="2646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646" marR="2646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электро,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кВт∙ч/кв.м.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646" marR="2646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646" marR="2646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2014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646" marR="2646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2015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646" marR="2646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2014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646" marR="2646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2015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646" marR="2646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2014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646" marR="2646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2015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646" marR="2646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000"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Ср. показатель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646" marR="2646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646" marR="2646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646" marR="2646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0,0288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646" marR="2646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0,0268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646" marR="2646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93,2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646" marR="2646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49,98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646" marR="2646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48,21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646" marR="2646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96,5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646" marR="2646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44,5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646" marR="2646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44,2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646" marR="2646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99,4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646" marR="2646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indent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Минкульт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РТ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2,0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0,0234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0,0205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87,7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18,10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22,14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122,3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50,2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50,5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100,7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indent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Минобр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РТ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2,7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0,0240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0,0224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93,2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66,00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64,03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97,0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25,4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24,5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96,5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indent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Минтруд РТ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175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3,0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0,0489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0,0375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76,7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42,73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40,21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94,1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46,9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45,5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97,0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indent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Минздрав РТ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3,7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0,0295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0,0289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97,8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50,02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48,03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96,0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51,2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51,4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100,4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indent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Минспорт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РТ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3,7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0,0206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0,0200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97,4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77,16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71,70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92,9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81,6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80,3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98,5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9" marR="4409" marT="58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9459" name="Заголовок 4"/>
          <p:cNvSpPr txBox="1">
            <a:spLocks/>
          </p:cNvSpPr>
          <p:nvPr/>
        </p:nvSpPr>
        <p:spPr bwMode="auto">
          <a:xfrm>
            <a:off x="250825" y="182563"/>
            <a:ext cx="864076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altLang="ru-RU" sz="2000" b="1"/>
              <a:t>Рейтинг энергоэффективности отраслевых министерств Республики Татарстан (бюджетная сфера)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0826" y="3789040"/>
          <a:ext cx="8640760" cy="2774832"/>
        </p:xfrm>
        <a:graphic>
          <a:graphicData uri="http://schemas.openxmlformats.org/drawingml/2006/table">
            <a:tbl>
              <a:tblPr/>
              <a:tblGrid>
                <a:gridCol w="1440854"/>
                <a:gridCol w="504056"/>
                <a:gridCol w="432048"/>
                <a:gridCol w="432048"/>
                <a:gridCol w="971959"/>
                <a:gridCol w="971959"/>
                <a:gridCol w="971959"/>
                <a:gridCol w="971959"/>
                <a:gridCol w="971959"/>
                <a:gridCol w="971959"/>
              </a:tblGrid>
              <a:tr h="396000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Наименование министерства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493" marR="1493" marT="199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кол-во учреждений</a:t>
                      </a:r>
                    </a:p>
                  </a:txBody>
                  <a:tcPr marL="2646" marR="2646" marT="352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итоговый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ранг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646" marR="2646" marT="352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оценка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646" marR="2646" marT="352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Оснащенность приборами учета и узлами регулирования </a:t>
                      </a:r>
                      <a:b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 состоянию на 01.01.2016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ПУ ТЭ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УР ТЭ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493" marR="1493" marT="199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ПУ ПГ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ПУ ГВС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ПУ ХВС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ПУ ЭЭ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577" marR="85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577" marR="85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577" marR="85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577" marR="85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577" marR="85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577" marR="85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indent="88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88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Ср. показатель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493" marR="1493" marT="199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493" marR="1493" marT="199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493" marR="1493" marT="199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493" marR="1493" marT="199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86,1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79,2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493" marR="1493" marT="199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96,7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493" marR="1493" marT="199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93,2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493" marR="1493" marT="199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94,2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493" marR="1493" marT="199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97,5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493" marR="1493" marT="199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indent="176213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720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Минспорт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РТ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indent="176213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720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Минздрав РТ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92,4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86,0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98,6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96,6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97,9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indent="176213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720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Минтруд РТ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91,8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87,0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95,9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90,2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93,4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95,7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indent="176213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720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Минкульт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РТ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75,8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70,2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78,9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84,2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96,4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indent="176213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720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Минобр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РТ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75,2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63,7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85,1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75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85,4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86,7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87,9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488" marR="2488" marT="33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757"/>
                    </a:solidFill>
                  </a:tcPr>
                </a:tc>
              </a:tr>
            </a:tbl>
          </a:graphicData>
        </a:graphic>
      </p:graphicFrame>
      <p:sp>
        <p:nvSpPr>
          <p:cNvPr id="1946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48713" y="6405563"/>
            <a:ext cx="4048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D4E836-3430-48D5-AE4E-05D34099ACBC}" type="slidenum">
              <a:rPr lang="ru-RU" altLang="ru-RU" sz="1400" smtClean="0">
                <a:solidFill>
                  <a:schemeClr val="tx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 sz="14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4"/>
          <p:cNvSpPr txBox="1">
            <a:spLocks/>
          </p:cNvSpPr>
          <p:nvPr/>
        </p:nvSpPr>
        <p:spPr bwMode="auto">
          <a:xfrm>
            <a:off x="252413" y="182563"/>
            <a:ext cx="864076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altLang="ru-RU" sz="1900" b="1"/>
              <a:t>Программно-целевое управление комплексными региональными программами энергосбережения и повышения энергоэффективности 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214313" y="1412875"/>
            <a:ext cx="8666162" cy="2873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 algn="ctr"/>
            <a:r>
              <a:rPr lang="ru-RU" altLang="ru-RU" sz="1400" b="1"/>
              <a:t>ГП «Энергосбережение и повышение энергетической эффективности в РТ на 2014 – 2020 годы»</a:t>
            </a:r>
          </a:p>
        </p:txBody>
      </p:sp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7332663" y="2628900"/>
            <a:ext cx="1619250" cy="14398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18000" tIns="18000" rIns="18000" bIns="18000" anchor="ctr" anchorCtr="1"/>
          <a:lstStyle/>
          <a:p>
            <a:pPr algn="ctr"/>
            <a:r>
              <a:rPr lang="ru-RU" altLang="ru-RU" sz="1200"/>
              <a:t>«Развитие здравоохранения РТ до 2020 года»</a:t>
            </a:r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7335838" y="2138363"/>
            <a:ext cx="1619250" cy="3952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18000" tIns="18000" rIns="18000" bIns="18000" anchor="ctr" anchorCtr="1"/>
          <a:lstStyle/>
          <a:p>
            <a:pPr algn="ctr"/>
            <a:r>
              <a:rPr lang="ru-RU" altLang="ru-RU" sz="1200" b="1"/>
              <a:t>ЗДРАВООХРАНЕНИЕ</a:t>
            </a:r>
          </a:p>
        </p:txBody>
      </p:sp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7188200" y="4756150"/>
            <a:ext cx="1692275" cy="14398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18000" tIns="18000" rIns="18000" bIns="18000" anchor="ctr" anchorCtr="1"/>
          <a:lstStyle/>
          <a:p>
            <a:pPr algn="ctr"/>
            <a:r>
              <a:rPr lang="ru-RU" altLang="ru-RU" sz="1200"/>
              <a:t>«Развитие физической культуры, спорта, </a:t>
            </a:r>
          </a:p>
          <a:p>
            <a:pPr algn="ctr"/>
            <a:r>
              <a:rPr lang="ru-RU" altLang="ru-RU" sz="1200"/>
              <a:t>туризма и реализации молодежной политики в РТ на 2014 – 2020 годы»</a:t>
            </a:r>
          </a:p>
        </p:txBody>
      </p:sp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7197725" y="4337050"/>
            <a:ext cx="1692275" cy="3952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18000" tIns="18000" rIns="18000" bIns="18000" anchor="ctr" anchorCtr="1"/>
          <a:lstStyle/>
          <a:p>
            <a:pPr algn="ctr"/>
            <a:r>
              <a:rPr lang="ru-RU" altLang="ru-RU" sz="1200" b="1"/>
              <a:t>СПОРТ</a:t>
            </a:r>
          </a:p>
        </p:txBody>
      </p:sp>
      <p:sp>
        <p:nvSpPr>
          <p:cNvPr id="20488" name="TextBox 10"/>
          <p:cNvSpPr txBox="1">
            <a:spLocks noChangeArrowheads="1"/>
          </p:cNvSpPr>
          <p:nvPr/>
        </p:nvSpPr>
        <p:spPr bwMode="auto">
          <a:xfrm>
            <a:off x="3563938" y="4759325"/>
            <a:ext cx="1692275" cy="14398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18000" tIns="18000" rIns="18000" bIns="18000" anchor="ctr" anchorCtr="1"/>
          <a:lstStyle/>
          <a:p>
            <a:pPr algn="ctr"/>
            <a:r>
              <a:rPr lang="ru-RU" altLang="ru-RU" sz="1200"/>
              <a:t>«Социальная поддержка граждан РТ на 2014 – 2020 годы»</a:t>
            </a:r>
          </a:p>
        </p:txBody>
      </p:sp>
      <p:sp>
        <p:nvSpPr>
          <p:cNvPr id="20489" name="TextBox 11"/>
          <p:cNvSpPr txBox="1">
            <a:spLocks noChangeArrowheads="1"/>
          </p:cNvSpPr>
          <p:nvPr/>
        </p:nvSpPr>
        <p:spPr bwMode="auto">
          <a:xfrm>
            <a:off x="3563938" y="4343400"/>
            <a:ext cx="1692275" cy="3952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18000" tIns="18000" rIns="18000" bIns="18000" anchor="ctr" anchorCtr="1"/>
          <a:lstStyle/>
          <a:p>
            <a:pPr algn="ctr"/>
            <a:r>
              <a:rPr lang="ru-RU" altLang="ru-RU" sz="1200" b="1"/>
              <a:t>СОЦ. СФЕРА</a:t>
            </a:r>
          </a:p>
        </p:txBody>
      </p:sp>
      <p:sp>
        <p:nvSpPr>
          <p:cNvPr id="20490" name="TextBox 12"/>
          <p:cNvSpPr txBox="1">
            <a:spLocks noChangeArrowheads="1"/>
          </p:cNvSpPr>
          <p:nvPr/>
        </p:nvSpPr>
        <p:spPr bwMode="auto">
          <a:xfrm>
            <a:off x="5348288" y="4762500"/>
            <a:ext cx="1690687" cy="14398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18000" tIns="18000" rIns="18000" bIns="18000" anchor="ctr" anchorCtr="1"/>
          <a:lstStyle/>
          <a:p>
            <a:pPr algn="ctr"/>
            <a:r>
              <a:rPr lang="ru-RU" altLang="ru-RU" sz="1200"/>
              <a:t>«Развитие </a:t>
            </a:r>
          </a:p>
          <a:p>
            <a:pPr algn="ctr"/>
            <a:r>
              <a:rPr lang="ru-RU" altLang="ru-RU" sz="1200"/>
              <a:t>культуры РТ на 2014 – 2020 годы»</a:t>
            </a:r>
          </a:p>
        </p:txBody>
      </p:sp>
      <p:sp>
        <p:nvSpPr>
          <p:cNvPr id="20491" name="TextBox 13"/>
          <p:cNvSpPr txBox="1">
            <a:spLocks noChangeArrowheads="1"/>
          </p:cNvSpPr>
          <p:nvPr/>
        </p:nvSpPr>
        <p:spPr bwMode="auto">
          <a:xfrm>
            <a:off x="5359400" y="4343400"/>
            <a:ext cx="1692275" cy="3952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18000" tIns="18000" rIns="18000" bIns="18000" anchor="ctr" anchorCtr="1"/>
          <a:lstStyle/>
          <a:p>
            <a:pPr algn="ctr"/>
            <a:r>
              <a:rPr lang="ru-RU" altLang="ru-RU" sz="1200" b="1"/>
              <a:t>КУЛЬТУРА</a:t>
            </a:r>
          </a:p>
        </p:txBody>
      </p:sp>
      <p:sp>
        <p:nvSpPr>
          <p:cNvPr id="20492" name="TextBox 14"/>
          <p:cNvSpPr txBox="1">
            <a:spLocks noChangeArrowheads="1"/>
          </p:cNvSpPr>
          <p:nvPr/>
        </p:nvSpPr>
        <p:spPr bwMode="auto">
          <a:xfrm>
            <a:off x="1692275" y="4768850"/>
            <a:ext cx="1690688" cy="14398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18000" tIns="18000" rIns="18000" bIns="18000" anchor="ctr" anchorCtr="1"/>
          <a:lstStyle/>
          <a:p>
            <a:pPr algn="ctr"/>
            <a:r>
              <a:rPr lang="ru-RU" altLang="ru-RU" sz="1200"/>
              <a:t>«Развитие образования и науки РТ на 2014 – 2020 годы»</a:t>
            </a:r>
          </a:p>
        </p:txBody>
      </p:sp>
      <p:sp>
        <p:nvSpPr>
          <p:cNvPr id="20493" name="TextBox 15"/>
          <p:cNvSpPr txBox="1">
            <a:spLocks noChangeArrowheads="1"/>
          </p:cNvSpPr>
          <p:nvPr/>
        </p:nvSpPr>
        <p:spPr bwMode="auto">
          <a:xfrm>
            <a:off x="1695450" y="4349750"/>
            <a:ext cx="1692275" cy="3952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18000" tIns="18000" rIns="18000" bIns="18000" anchor="ctr" anchorCtr="1"/>
          <a:lstStyle/>
          <a:p>
            <a:pPr algn="ctr"/>
            <a:r>
              <a:rPr lang="ru-RU" altLang="ru-RU" sz="1200" b="1"/>
              <a:t>ОБРАЗОВАНИЕ</a:t>
            </a:r>
          </a:p>
        </p:txBody>
      </p:sp>
      <p:sp>
        <p:nvSpPr>
          <p:cNvPr id="20494" name="TextBox 16"/>
          <p:cNvSpPr txBox="1">
            <a:spLocks noChangeArrowheads="1"/>
          </p:cNvSpPr>
          <p:nvPr/>
        </p:nvSpPr>
        <p:spPr bwMode="auto">
          <a:xfrm>
            <a:off x="5508625" y="2135188"/>
            <a:ext cx="1727200" cy="396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18000" tIns="18000" rIns="18000" bIns="18000"/>
          <a:lstStyle/>
          <a:p>
            <a:pPr algn="ctr"/>
            <a:r>
              <a:rPr lang="ru-RU" altLang="ru-RU" sz="1200" b="1"/>
              <a:t>ЖКХ</a:t>
            </a:r>
          </a:p>
        </p:txBody>
      </p:sp>
      <p:sp>
        <p:nvSpPr>
          <p:cNvPr id="20495" name="TextBox 17"/>
          <p:cNvSpPr txBox="1">
            <a:spLocks noChangeArrowheads="1"/>
          </p:cNvSpPr>
          <p:nvPr/>
        </p:nvSpPr>
        <p:spPr bwMode="auto">
          <a:xfrm>
            <a:off x="1692275" y="2139950"/>
            <a:ext cx="1331913" cy="3952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18000" tIns="18000" rIns="18000" bIns="18000"/>
          <a:lstStyle/>
          <a:p>
            <a:pPr algn="ctr"/>
            <a:r>
              <a:rPr lang="ru-RU" altLang="ru-RU" sz="1200" b="1"/>
              <a:t>ТРАНСПОРТ</a:t>
            </a:r>
          </a:p>
        </p:txBody>
      </p:sp>
      <p:sp>
        <p:nvSpPr>
          <p:cNvPr id="20496" name="TextBox 18"/>
          <p:cNvSpPr txBox="1">
            <a:spLocks noChangeArrowheads="1"/>
          </p:cNvSpPr>
          <p:nvPr/>
        </p:nvSpPr>
        <p:spPr bwMode="auto">
          <a:xfrm>
            <a:off x="5508625" y="2625725"/>
            <a:ext cx="1727200" cy="14414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18000" tIns="18000" rIns="18000" bIns="18000" anchor="ctr" anchorCtr="1"/>
          <a:lstStyle/>
          <a:p>
            <a:pPr algn="ctr"/>
            <a:r>
              <a:rPr lang="ru-RU" altLang="ru-RU" sz="1200"/>
              <a:t>«Обеспечение качественным жильем и услугами жилищно-коммунального хозяйства населения на 2014 – 2020 годы»</a:t>
            </a:r>
          </a:p>
        </p:txBody>
      </p:sp>
      <p:sp>
        <p:nvSpPr>
          <p:cNvPr id="20497" name="TextBox 19"/>
          <p:cNvSpPr txBox="1">
            <a:spLocks noChangeArrowheads="1"/>
          </p:cNvSpPr>
          <p:nvPr/>
        </p:nvSpPr>
        <p:spPr bwMode="auto">
          <a:xfrm>
            <a:off x="1700213" y="2632075"/>
            <a:ext cx="1331912" cy="14414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18000" tIns="18000" rIns="18000" bIns="18000" anchor="ctr" anchorCtr="1"/>
          <a:lstStyle/>
          <a:p>
            <a:pPr algn="ctr"/>
            <a:r>
              <a:rPr lang="ru-RU" altLang="ru-RU" sz="1200"/>
              <a:t>«Развитие </a:t>
            </a:r>
          </a:p>
          <a:p>
            <a:pPr algn="ctr"/>
            <a:r>
              <a:rPr lang="ru-RU" altLang="ru-RU" sz="1200"/>
              <a:t>транспортной системы РТ на 2014 – 2020 годы»</a:t>
            </a:r>
          </a:p>
        </p:txBody>
      </p:sp>
      <p:sp>
        <p:nvSpPr>
          <p:cNvPr id="20498" name="TextBox 20"/>
          <p:cNvSpPr txBox="1">
            <a:spLocks noChangeArrowheads="1"/>
          </p:cNvSpPr>
          <p:nvPr/>
        </p:nvSpPr>
        <p:spPr bwMode="auto">
          <a:xfrm>
            <a:off x="3095625" y="2138363"/>
            <a:ext cx="2268538" cy="3952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18000" tIns="18000" rIns="18000" bIns="18000"/>
          <a:lstStyle/>
          <a:p>
            <a:pPr algn="ctr"/>
            <a:r>
              <a:rPr lang="ru-RU" altLang="ru-RU" sz="1200" b="1"/>
              <a:t>СЕЛЬСКОЕ ХОЗЯЙСТВО</a:t>
            </a:r>
          </a:p>
        </p:txBody>
      </p:sp>
      <p:sp>
        <p:nvSpPr>
          <p:cNvPr id="20499" name="Прямоугольник 21"/>
          <p:cNvSpPr>
            <a:spLocks noChangeArrowheads="1"/>
          </p:cNvSpPr>
          <p:nvPr/>
        </p:nvSpPr>
        <p:spPr bwMode="auto">
          <a:xfrm>
            <a:off x="3095625" y="2625725"/>
            <a:ext cx="2268538" cy="14414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18000" tIns="18000" rIns="18000" bIns="18000" anchor="ctr" anchorCtr="1"/>
          <a:lstStyle/>
          <a:p>
            <a:pPr algn="ctr"/>
            <a:r>
              <a:rPr lang="ru-RU" altLang="ru-RU" sz="1200"/>
              <a:t>«Развитие сельского хозяйства и регулирование рынков сельскохозяйственной продукции, сырья и продовольствия в РТ </a:t>
            </a:r>
            <a:br>
              <a:rPr lang="ru-RU" altLang="ru-RU" sz="1200"/>
            </a:br>
            <a:r>
              <a:rPr lang="ru-RU" altLang="ru-RU" sz="1200"/>
              <a:t>на 2013 – 2020 годы»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1571625" y="4170363"/>
            <a:ext cx="6731000" cy="6350"/>
          </a:xfrm>
          <a:prstGeom prst="line">
            <a:avLst/>
          </a:prstGeom>
          <a:ln w="63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490788" y="4149725"/>
            <a:ext cx="0" cy="192088"/>
          </a:xfrm>
          <a:prstGeom prst="straightConnector1">
            <a:avLst/>
          </a:prstGeom>
          <a:ln w="6350"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410075" y="4170363"/>
            <a:ext cx="0" cy="192087"/>
          </a:xfrm>
          <a:prstGeom prst="straightConnector1">
            <a:avLst/>
          </a:prstGeom>
          <a:ln w="6350"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8305800" y="4176713"/>
            <a:ext cx="0" cy="192087"/>
          </a:xfrm>
          <a:prstGeom prst="straightConnector1">
            <a:avLst/>
          </a:prstGeom>
          <a:ln w="6350"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213475" y="4202113"/>
            <a:ext cx="0" cy="192087"/>
          </a:xfrm>
          <a:prstGeom prst="straightConnector1">
            <a:avLst/>
          </a:prstGeom>
          <a:ln w="6350"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628775" y="1700213"/>
            <a:ext cx="0" cy="2470150"/>
          </a:xfrm>
          <a:prstGeom prst="line">
            <a:avLst/>
          </a:prstGeom>
          <a:ln w="63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628775" y="1941513"/>
            <a:ext cx="6519863" cy="0"/>
          </a:xfrm>
          <a:prstGeom prst="line">
            <a:avLst/>
          </a:prstGeom>
          <a:ln w="6350">
            <a:solidFill>
              <a:schemeClr val="tx2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505075" y="1941513"/>
            <a:ext cx="0" cy="192087"/>
          </a:xfrm>
          <a:prstGeom prst="straightConnector1">
            <a:avLst/>
          </a:prstGeom>
          <a:ln w="6350"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257925" y="1931988"/>
            <a:ext cx="0" cy="193675"/>
          </a:xfrm>
          <a:prstGeom prst="straightConnector1">
            <a:avLst/>
          </a:prstGeom>
          <a:ln w="6350"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8139113" y="1941513"/>
            <a:ext cx="0" cy="192087"/>
          </a:xfrm>
          <a:prstGeom prst="straightConnector1">
            <a:avLst/>
          </a:prstGeom>
          <a:ln w="6350"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398963" y="1935163"/>
            <a:ext cx="0" cy="190500"/>
          </a:xfrm>
          <a:prstGeom prst="straightConnector1">
            <a:avLst/>
          </a:prstGeom>
          <a:ln w="6350"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1" name="TextBox 36"/>
          <p:cNvSpPr txBox="1">
            <a:spLocks noChangeArrowheads="1"/>
          </p:cNvSpPr>
          <p:nvPr/>
        </p:nvSpPr>
        <p:spPr bwMode="auto">
          <a:xfrm>
            <a:off x="179388" y="2151063"/>
            <a:ext cx="1331912" cy="395287"/>
          </a:xfrm>
          <a:prstGeom prst="rect">
            <a:avLst/>
          </a:prstGeom>
          <a:noFill/>
          <a:ln w="6350">
            <a:solidFill>
              <a:schemeClr val="tx2"/>
            </a:solidFill>
            <a:prstDash val="sysDash"/>
            <a:miter lim="800000"/>
            <a:headEnd/>
            <a:tailEnd/>
          </a:ln>
        </p:spPr>
        <p:txBody>
          <a:bodyPr lIns="18000" tIns="18000" rIns="18000" bIns="18000" anchor="ctr"/>
          <a:lstStyle/>
          <a:p>
            <a:r>
              <a:rPr lang="ru-RU" altLang="ru-RU" sz="1200" b="1"/>
              <a:t>ОТРАСЛЬ</a:t>
            </a:r>
          </a:p>
        </p:txBody>
      </p:sp>
      <p:sp>
        <p:nvSpPr>
          <p:cNvPr id="20512" name="TextBox 47"/>
          <p:cNvSpPr txBox="1">
            <a:spLocks noChangeArrowheads="1"/>
          </p:cNvSpPr>
          <p:nvPr/>
        </p:nvSpPr>
        <p:spPr bwMode="auto">
          <a:xfrm>
            <a:off x="215900" y="4346575"/>
            <a:ext cx="1331913" cy="396875"/>
          </a:xfrm>
          <a:prstGeom prst="rect">
            <a:avLst/>
          </a:prstGeom>
          <a:noFill/>
          <a:ln w="6350">
            <a:solidFill>
              <a:schemeClr val="tx2"/>
            </a:solidFill>
            <a:prstDash val="sysDash"/>
            <a:miter lim="800000"/>
            <a:headEnd/>
            <a:tailEnd/>
          </a:ln>
        </p:spPr>
        <p:txBody>
          <a:bodyPr lIns="18000" tIns="18000" rIns="18000" bIns="18000" anchor="ctr"/>
          <a:lstStyle/>
          <a:p>
            <a:r>
              <a:rPr lang="ru-RU" altLang="ru-RU" sz="1200" b="1"/>
              <a:t>ОТРАСЛЬ</a:t>
            </a:r>
          </a:p>
        </p:txBody>
      </p:sp>
      <p:sp>
        <p:nvSpPr>
          <p:cNvPr id="20513" name="TextBox 49"/>
          <p:cNvSpPr txBox="1">
            <a:spLocks noChangeArrowheads="1"/>
          </p:cNvSpPr>
          <p:nvPr/>
        </p:nvSpPr>
        <p:spPr bwMode="auto">
          <a:xfrm>
            <a:off x="179388" y="2636838"/>
            <a:ext cx="1331912" cy="1439862"/>
          </a:xfrm>
          <a:prstGeom prst="rect">
            <a:avLst/>
          </a:prstGeom>
          <a:noFill/>
          <a:ln w="6350">
            <a:solidFill>
              <a:schemeClr val="tx2"/>
            </a:solidFill>
            <a:prstDash val="sysDash"/>
            <a:miter lim="800000"/>
            <a:headEnd/>
            <a:tailEnd/>
          </a:ln>
        </p:spPr>
        <p:txBody>
          <a:bodyPr lIns="18000" tIns="18000" rIns="18000" bIns="18000" anchor="ctr"/>
          <a:lstStyle/>
          <a:p>
            <a:r>
              <a:rPr lang="ru-RU" altLang="ru-RU" sz="1200" b="1"/>
              <a:t>ГОСПРОГРАММА</a:t>
            </a:r>
          </a:p>
        </p:txBody>
      </p:sp>
      <p:sp>
        <p:nvSpPr>
          <p:cNvPr id="20514" name="TextBox 50"/>
          <p:cNvSpPr txBox="1">
            <a:spLocks noChangeArrowheads="1"/>
          </p:cNvSpPr>
          <p:nvPr/>
        </p:nvSpPr>
        <p:spPr bwMode="auto">
          <a:xfrm>
            <a:off x="214313" y="4772025"/>
            <a:ext cx="1331912" cy="1439863"/>
          </a:xfrm>
          <a:prstGeom prst="rect">
            <a:avLst/>
          </a:prstGeom>
          <a:noFill/>
          <a:ln w="6350">
            <a:solidFill>
              <a:schemeClr val="tx2"/>
            </a:solidFill>
            <a:prstDash val="sysDash"/>
            <a:miter lim="800000"/>
            <a:headEnd/>
            <a:tailEnd/>
          </a:ln>
        </p:spPr>
        <p:txBody>
          <a:bodyPr lIns="18000" tIns="18000" rIns="18000" bIns="18000" anchor="ctr"/>
          <a:lstStyle/>
          <a:p>
            <a:r>
              <a:rPr lang="ru-RU" altLang="ru-RU" sz="1200" b="1"/>
              <a:t>ГОСПРОГРАММА</a:t>
            </a:r>
          </a:p>
        </p:txBody>
      </p:sp>
      <p:sp>
        <p:nvSpPr>
          <p:cNvPr id="2051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48713" y="6405563"/>
            <a:ext cx="4048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F90FED-6676-45F7-97D3-8F9FC09F193E}" type="slidenum">
              <a:rPr lang="ru-RU" altLang="ru-RU" smtClean="0">
                <a:solidFill>
                  <a:schemeClr val="tx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9200</TotalTime>
  <Words>1440</Words>
  <Application>Microsoft Office PowerPoint</Application>
  <PresentationFormat>Экран (4:3)</PresentationFormat>
  <Paragraphs>879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Специальное оформление</vt:lpstr>
      <vt:lpstr>Слайд 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KatkovaEI</dc:creator>
  <cp:lastModifiedBy>shaf</cp:lastModifiedBy>
  <cp:revision>847</cp:revision>
  <cp:lastPrinted>2016-03-14T18:45:07Z</cp:lastPrinted>
  <dcterms:created xsi:type="dcterms:W3CDTF">2012-11-13T12:22:35Z</dcterms:created>
  <dcterms:modified xsi:type="dcterms:W3CDTF">2016-10-24T07:40:59Z</dcterms:modified>
</cp:coreProperties>
</file>