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44" r:id="rId2"/>
  </p:sldMasterIdLst>
  <p:sldIdLst>
    <p:sldId id="256" r:id="rId3"/>
    <p:sldId id="265" r:id="rId4"/>
    <p:sldId id="258" r:id="rId5"/>
    <p:sldId id="263" r:id="rId6"/>
    <p:sldId id="269" r:id="rId7"/>
    <p:sldId id="270" r:id="rId8"/>
    <p:sldId id="280" r:id="rId9"/>
    <p:sldId id="276" r:id="rId10"/>
    <p:sldId id="271" r:id="rId11"/>
    <p:sldId id="273" r:id="rId12"/>
    <p:sldId id="274" r:id="rId13"/>
    <p:sldId id="259" r:id="rId14"/>
    <p:sldId id="285" r:id="rId15"/>
    <p:sldId id="282" r:id="rId16"/>
    <p:sldId id="283" r:id="rId17"/>
    <p:sldId id="286" r:id="rId18"/>
    <p:sldId id="261" r:id="rId19"/>
    <p:sldId id="281" r:id="rId20"/>
    <p:sldId id="266" r:id="rId21"/>
    <p:sldId id="267" r:id="rId22"/>
    <p:sldId id="268" r:id="rId23"/>
    <p:sldId id="278" r:id="rId24"/>
    <p:sldId id="279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CFCE-67AD-4CAB-BC44-D1EE88179BA7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E5FC-2A43-4286-861B-77BE4CEF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CFCE-67AD-4CAB-BC44-D1EE88179BA7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E5FC-2A43-4286-861B-77BE4CEF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CFCE-67AD-4CAB-BC44-D1EE88179BA7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E5FC-2A43-4286-861B-77BE4CEF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F2F1-E816-4B5E-9B37-812921879E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7A89B-CFC5-415E-9109-8FA1F0955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109DA-A1A2-4CDB-9BB1-9B4381D0C8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8745C-7CD7-44B3-9F2F-5D99211B27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C27D2-02B8-40AC-8A75-4A226E4891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DB4F4-A553-4E23-A209-79F1F21242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CB2CB-04C2-4232-B29B-F9E6F1484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92414-FFE8-440F-A3B3-C4108C26F4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CFCE-67AD-4CAB-BC44-D1EE88179BA7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E5FC-2A43-4286-861B-77BE4CEF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977D8-4C01-4019-8D68-995F0E4546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31153-639D-413C-86A2-70C1A42FEC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08B86-0802-4E93-BC32-FF79503EA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CFCE-67AD-4CAB-BC44-D1EE88179BA7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E5FC-2A43-4286-861B-77BE4CEF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CFCE-67AD-4CAB-BC44-D1EE88179BA7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E5FC-2A43-4286-861B-77BE4CEF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CFCE-67AD-4CAB-BC44-D1EE88179BA7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E5FC-2A43-4286-861B-77BE4CEF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CFCE-67AD-4CAB-BC44-D1EE88179BA7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E5FC-2A43-4286-861B-77BE4CEF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CFCE-67AD-4CAB-BC44-D1EE88179BA7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E5FC-2A43-4286-861B-77BE4CEF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CFCE-67AD-4CAB-BC44-D1EE88179BA7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E5FC-2A43-4286-861B-77BE4CEF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CFCE-67AD-4CAB-BC44-D1EE88179BA7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E5FC-2A43-4286-861B-77BE4CEF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CFCE-67AD-4CAB-BC44-D1EE88179BA7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E5FC-2A43-4286-861B-77BE4CEF1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C5491C-A87A-4EFA-A3D9-83A4FA589F1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57256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Автоматизированные системы учёта энергоресурсов.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Эффективность применения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643314"/>
            <a:ext cx="8072494" cy="321468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Главный конструктор Комплекса «Энергия+»</a:t>
            </a: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Жуков Сергей Анатольевич</a:t>
            </a:r>
          </a:p>
          <a:p>
            <a:pPr algn="ctr"/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ООО НТП «Энергоконтроль»</a:t>
            </a: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г.Заречный, Пензенская область,</a:t>
            </a: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Тел. (8412) 61-39-82, 61-39-83, 60-60-43</a:t>
            </a: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е-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mail: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kontrol@kontrol.e4u.ru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www.energocontrol.ru</a:t>
            </a:r>
            <a:endParaRPr lang="ru-RU" sz="3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71810"/>
            <a:ext cx="9144000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2" y="3357562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66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Затраты на внедрение системы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0512636"/>
              </p:ext>
            </p:extLst>
          </p:nvPr>
        </p:nvGraphicFramePr>
        <p:xfrm>
          <a:off x="142844" y="857232"/>
          <a:ext cx="8858313" cy="51677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71636"/>
                <a:gridCol w="3232872"/>
                <a:gridCol w="2177042"/>
                <a:gridCol w="1876763"/>
              </a:tblGrid>
              <a:tr h="640080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тыс. 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Ежегодно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тыс. руб.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401473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1 узел учета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Оборудование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231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23,1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401473">
                <a:tc vMerge="1">
                  <a:txBody>
                    <a:bodyPr/>
                    <a:lstStyle/>
                    <a:p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Монтаж, обслуживание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187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95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401473"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85 узлов учета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(основные)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Оборудование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19635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1963,5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401473">
                <a:tc vMerge="1">
                  <a:txBody>
                    <a:bodyPr/>
                    <a:lstStyle/>
                    <a:p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Монтаж, обслуживание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15895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8075</a:t>
                      </a:r>
                      <a:endParaRPr lang="ru-RU" dirty="0"/>
                    </a:p>
                  </a:txBody>
                  <a:tcPr/>
                </a:tc>
              </a:tr>
              <a:tr h="401473">
                <a:tc rowSpan="4">
                  <a:txBody>
                    <a:bodyPr/>
                    <a:lstStyle/>
                    <a:p>
                      <a:r>
                        <a:rPr lang="ru-RU" sz="1800" dirty="0" smtClean="0"/>
                        <a:t>Серверное </a:t>
                      </a:r>
                      <a:r>
                        <a:rPr lang="ru-RU" sz="1800" dirty="0" err="1" smtClean="0"/>
                        <a:t>оборудо-вание</a:t>
                      </a:r>
                      <a:r>
                        <a:rPr lang="ru-RU" sz="1800" dirty="0" smtClean="0"/>
                        <a:t> 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Платы ввода, модемы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860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86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401473">
                <a:tc vMerge="1">
                  <a:txBody>
                    <a:bodyPr/>
                    <a:lstStyle/>
                    <a:p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 шкафа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145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3,6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401473">
                <a:tc vMerge="1">
                  <a:txBody>
                    <a:bodyPr/>
                    <a:lstStyle/>
                    <a:p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 сервера</a:t>
                      </a:r>
                      <a:endParaRPr lang="ru-RU" sz="18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157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15,7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401473">
                <a:tc vMerge="1">
                  <a:txBody>
                    <a:bodyPr/>
                    <a:lstStyle/>
                    <a:p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Монтаж, обслуживание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158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401473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ПО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Покупка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208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75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401473">
                <a:tc vMerge="1">
                  <a:txBody>
                    <a:bodyPr/>
                    <a:lstStyle/>
                    <a:p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Разработка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332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140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/>
                </a:tc>
              </a:tr>
              <a:tr h="40147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ИТОГО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37390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10394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0143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66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показатели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572140"/>
            <a:ext cx="8858312" cy="422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Срок окупаемости –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,3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928670"/>
            <a:ext cx="6143668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Экономический эффект от оперативности управления энергопотреблением и</a:t>
            </a:r>
            <a:r>
              <a:rPr lang="en-US" dirty="0" smtClean="0"/>
              <a:t> </a:t>
            </a:r>
            <a:r>
              <a:rPr lang="ru-RU" dirty="0" smtClean="0"/>
              <a:t>планированием потребления электроэнергии и других энергоресурсов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143116"/>
            <a:ext cx="6143668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Средний экономический эффект от проведенных энергосберегающих мероприятий на основе данных из автоматизированной системы учета энергоресурсов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357562"/>
            <a:ext cx="614366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Общая экономия энергоресурсов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4857760"/>
            <a:ext cx="614366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Ежегодный доход с учетом затрат на обслуживание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57950" y="3357562"/>
            <a:ext cx="264320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2</a:t>
            </a:r>
            <a:r>
              <a:rPr lang="ru-RU" dirty="0" smtClean="0"/>
              <a:t>1,9 млн. руб./год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7950" y="4857760"/>
            <a:ext cx="264320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11</a:t>
            </a:r>
            <a:r>
              <a:rPr lang="ru-RU" dirty="0" smtClean="0"/>
              <a:t>,5 млн. руб./год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57950" y="928670"/>
            <a:ext cx="2643206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7,1 млн. руб./год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57950" y="2143116"/>
            <a:ext cx="2643206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</a:t>
            </a:r>
            <a:r>
              <a:rPr lang="ru-RU" dirty="0" smtClean="0"/>
              <a:t>4,8 млн. руб./год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4071942"/>
            <a:ext cx="614366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От общих затрат на энергоресурсы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57950" y="4071942"/>
            <a:ext cx="264320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3</a:t>
            </a:r>
            <a:r>
              <a:rPr lang="ru-RU" dirty="0" smtClean="0"/>
              <a:t>,1%</a:t>
            </a:r>
          </a:p>
        </p:txBody>
      </p:sp>
    </p:spTree>
    <p:extLst>
      <p:ext uri="{BB962C8B-B14F-4D97-AF65-F5344CB8AC3E}">
        <p14:creationId xmlns:p14="http://schemas.microsoft.com/office/powerpoint/2010/main" xmlns="" val="280997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571480"/>
            <a:ext cx="857256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Автоматизированная система технического учёта электроэнергии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5300" b="1" dirty="0" smtClean="0">
                <a:latin typeface="Arial" pitchFamily="34" charset="0"/>
                <a:cs typeface="Arial" pitchFamily="34" charset="0"/>
              </a:rPr>
              <a:t>(на базе КТС «Энергия+»)  </a:t>
            </a: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ЗАО «</a:t>
            </a:r>
            <a:r>
              <a:rPr kumimoji="0" lang="ru-RU" sz="5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Михайловцемент</a:t>
            </a: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err="1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эл</a:t>
            </a:r>
            <a:r>
              <a:rPr lang="ru-RU" sz="48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lang="ru-RU" sz="4800" dirty="0" err="1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сч</a:t>
            </a:r>
            <a:r>
              <a:rPr lang="ru-RU" sz="48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.&gt;200 шт.; узлы учёта </a:t>
            </a:r>
            <a:r>
              <a:rPr lang="ru-RU" sz="48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~30 шт.: пар, вода, тепловая энергия, газ, воздух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п</a:t>
            </a:r>
            <a:r>
              <a:rPr kumimoji="0" lang="ru-RU" sz="4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олучение</a:t>
            </a: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данных с </a:t>
            </a:r>
            <a:r>
              <a:rPr kumimoji="0" lang="ru-RU" sz="4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эл</a:t>
            </a: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/счетчиков и узлов учёта – 3 мин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1807868"/>
          <a:ext cx="8501122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142"/>
                <a:gridCol w="4195774"/>
                <a:gridCol w="2643206"/>
              </a:tblGrid>
              <a:tr h="6373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Пользователи информации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Анализ информации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Экономический эффект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2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Служба ТД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(диспетчеры)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Контроль работы основного и вспомогательного оборудования.</a:t>
                      </a:r>
                    </a:p>
                    <a:p>
                      <a:pPr marL="266700" indent="-266700"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Контроль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удельных норм расхода энергоносителей на тонну цемента.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Затраты  2002 – 2016 год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4,35 млн. руб.</a:t>
                      </a:r>
                    </a:p>
                    <a:p>
                      <a:pPr marL="342900" indent="-342900" algn="ctr">
                        <a:buNone/>
                      </a:pPr>
                      <a:endParaRPr lang="ru-RU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Снижение потребления энергоресурсов за счет контроля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удельных норм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1,25 млн. руб./год</a:t>
                      </a:r>
                    </a:p>
                    <a:p>
                      <a:pPr marL="0" indent="0" algn="ctr">
                        <a:buNone/>
                      </a:pPr>
                      <a:endParaRPr lang="ru-RU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От общих затрат на энергоресурсы – 5,2 %</a:t>
                      </a:r>
                    </a:p>
                    <a:p>
                      <a:pPr marL="0" indent="0">
                        <a:buNone/>
                      </a:pPr>
                      <a:endParaRPr lang="ru-RU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Срок окупаемости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3,5 года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0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Служба ГЭ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Отчёты в Холдинг «Евроцемент» по потреблению энергоносителей основным и вспомогательным производствами.</a:t>
                      </a:r>
                    </a:p>
                    <a:p>
                      <a:pPr marL="266700" indent="-266700"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Передача данных Гарантирующему поставщику электроэнергии.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2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Служба ГТ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Анализ удельных норм за различные периоды и расчет эффективности производства. Отчёты в Холдинг «Евроцемент».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ru-RU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0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Основные цеха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Оперативные значения удельных норм (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↑</a:t>
                      </a: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↓</a:t>
                      </a: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) расхода энергоносителей на 3/15 мин интервалах.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ru-RU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785794"/>
            <a:ext cx="857256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Автоматизированная система коммерческого и технического учёта электроэнергии и воды (на базе КТС «Энергия+»)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АО «Дальневосточный завод «Звезда»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err="1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эл</a:t>
            </a:r>
            <a:r>
              <a:rPr lang="ru-RU" sz="48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/счетчики: КУ 28 шт., ТУ 164 шт.; узлов учёта воды &gt; 50 шт.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800" dirty="0" smtClean="0">
                <a:solidFill>
                  <a:srgbClr val="FFFF00"/>
                </a:solidFill>
                <a:latin typeface="Arial"/>
                <a:cs typeface="Arial"/>
              </a:rPr>
              <a:t>получение данных с </a:t>
            </a:r>
            <a:r>
              <a:rPr lang="ru-RU" sz="4800" dirty="0" err="1" smtClean="0">
                <a:solidFill>
                  <a:srgbClr val="FFFF00"/>
                </a:solidFill>
                <a:latin typeface="Arial"/>
                <a:cs typeface="Arial"/>
              </a:rPr>
              <a:t>эл</a:t>
            </a:r>
            <a:r>
              <a:rPr lang="ru-RU" sz="4800" dirty="0" smtClean="0">
                <a:solidFill>
                  <a:srgbClr val="FFFF00"/>
                </a:solidFill>
                <a:latin typeface="Arial"/>
                <a:cs typeface="Arial"/>
              </a:rPr>
              <a:t>/счетчиков и узлов учёта – 3 мин</a:t>
            </a:r>
            <a:endParaRPr lang="ru-RU" sz="48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6" y="2272644"/>
          <a:ext cx="8429684" cy="429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3857652"/>
                <a:gridCol w="2428892"/>
              </a:tblGrid>
              <a:tr h="6023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Пользователи информации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Анализ информации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Экономический эффект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55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Энергодиспетчеры предприятия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Контроль работы энергооборудования.</a:t>
                      </a:r>
                    </a:p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Контроль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предельных объемов потребления эл/энергии и воды подразделениями предприятия.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Затраты 2009-2016 год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23 823 753,57 руб.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ru-RU" sz="14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Снижение оплаты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 эл/энергию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3,5 млн. руб./год</a:t>
                      </a:r>
                    </a:p>
                    <a:p>
                      <a:pPr marL="0" indent="0" algn="ctr">
                        <a:buNone/>
                      </a:pPr>
                      <a:endParaRPr lang="ru-RU" sz="14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Снижение потребления воды 2,36 млн. руб./год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(за счёт устранения сверхнормативных утечек)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ru-RU" sz="14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Срок окупаемости 4,1 года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05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Служба ГЭ 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(бюро планирования и учёта ТЭР)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Контроль фактического потребления эл/энергии и воды.</a:t>
                      </a:r>
                    </a:p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Баланс энерго- и водопотребления.</a:t>
                      </a:r>
                    </a:p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Расчёты с ресурсоснабжающими организациями.</a:t>
                      </a:r>
                    </a:p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Составление суточных/месячных планов потребления.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61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 подразделения завода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Контроль 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почасовых лимитов потребления эл/энергии</a:t>
                      </a: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Контроль суточных лимитов потребления воды.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14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785794"/>
            <a:ext cx="871543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Автоматизированная система технического учёта энергоресурсов (на базе КТС «Энергия+»)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ОАО «</a:t>
            </a:r>
            <a:r>
              <a:rPr kumimoji="0" lang="ru-RU" sz="5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Промтрактор</a:t>
            </a: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» (г.Чебоксары)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1992 - 2016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6200" dirty="0" smtClean="0">
                <a:solidFill>
                  <a:srgbClr val="FFFF00"/>
                </a:solidFill>
              </a:rPr>
              <a:t>Количество узлов учёта по видам измеряемых сред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472" y="2153604"/>
          <a:ext cx="8072494" cy="4490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  <a:gridCol w="3357586"/>
              </a:tblGrid>
              <a:tr h="4419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измеряемых сред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узлов/точек учёта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Природный газ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Углекислый газ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Сжатый воздух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Аргон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Азот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Кислород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Тепловая энергия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Вода (всех типов)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в резервуарах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Давление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Температура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 algn="ctr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6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Итого первичных датчиков:</a:t>
                      </a:r>
                      <a:endParaRPr lang="ru-RU" sz="14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около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4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системе технического учёта электроэнергии эксплуатируется – 535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эл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/счётчиков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66700" indent="-266700">
                        <a:buNone/>
                      </a:pPr>
                      <a:endParaRPr lang="ru-RU" sz="14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86050" y="785794"/>
            <a:ext cx="607223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indent="457200" algn="just">
              <a:spcBef>
                <a:spcPct val="0"/>
              </a:spcBef>
              <a:defRPr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Из письма от 05.08.2016 Главного инженера СИЭС ООО «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Промтрактор-Промлит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» Кашина О.Ю.</a:t>
            </a:r>
            <a:endParaRPr kumimoji="0" lang="ru-RU" sz="20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1785926"/>
            <a:ext cx="8572560" cy="292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indent="457200" algn="just">
              <a:spcBef>
                <a:spcPct val="0"/>
              </a:spcBef>
              <a:defRPr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«… Информация с КТС «Энергия+» в режиме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кроме диспетчерской службы и отдела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энергоиспользования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поступает на АРМ энергетиков производств (в том числе литейное производство), что позволяет оперативно решать вопросы, связанные с потреблением энергоресурсов, соблюдением утвержденных лимитов энергопотребления, а так же соблюдением необходимых требований по электропотреблению при работе на ОРЭ. …»</a:t>
            </a:r>
            <a:endParaRPr kumimoji="0" lang="ru-RU" sz="20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58" y="4071942"/>
            <a:ext cx="8572560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indent="457200" algn="just">
              <a:spcBef>
                <a:spcPct val="0"/>
              </a:spcBef>
              <a:defRPr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«… К сожалению, в последнее время, анализ по экономической эффективности данных мероприятий не проводился, но, безусловно, все это приносит ощутимый экономический эффект. …»</a:t>
            </a:r>
            <a:endParaRPr kumimoji="0" lang="ru-RU" sz="20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76" y="785794"/>
            <a:ext cx="8786842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Автоматизированная система технического учёта электроэнергии (на базе КТС «Энергия+»)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АО «Воскресенские минеральные удобрения»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err="1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эл</a:t>
            </a:r>
            <a:r>
              <a:rPr lang="ru-RU" sz="48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/счетчиков &gt; 300 шт.; </a:t>
            </a:r>
            <a:r>
              <a:rPr lang="ru-RU" sz="4800" dirty="0" err="1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телесигналов</a:t>
            </a:r>
            <a:r>
              <a:rPr lang="ru-RU" sz="48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(ТС) &gt; 800 шт.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800" dirty="0" smtClean="0">
                <a:solidFill>
                  <a:srgbClr val="FFFF00"/>
                </a:solidFill>
                <a:latin typeface="Arial"/>
                <a:cs typeface="Arial"/>
              </a:rPr>
              <a:t>цикл опроса – 30 сек ТС и 3 мин </a:t>
            </a:r>
            <a:r>
              <a:rPr lang="ru-RU" sz="4800" dirty="0" err="1" smtClean="0">
                <a:solidFill>
                  <a:srgbClr val="FFFF00"/>
                </a:solidFill>
                <a:latin typeface="Arial"/>
                <a:cs typeface="Arial"/>
              </a:rPr>
              <a:t>эл</a:t>
            </a:r>
            <a:r>
              <a:rPr lang="ru-RU" sz="4800" dirty="0" smtClean="0">
                <a:solidFill>
                  <a:srgbClr val="FFFF00"/>
                </a:solidFill>
                <a:latin typeface="Arial"/>
                <a:cs typeface="Arial"/>
              </a:rPr>
              <a:t>/счетчики</a:t>
            </a:r>
            <a:endParaRPr lang="ru-RU" sz="4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6" y="2042168"/>
          <a:ext cx="8286808" cy="4601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3643338"/>
                <a:gridCol w="3000396"/>
              </a:tblGrid>
              <a:tr h="6304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Пользователи информации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Анализ информации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Эффективность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62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Оперативный персонал сетей 110/6/0,4 кВ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Контроль нагрузки и перетоков по КЛ.</a:t>
                      </a:r>
                    </a:p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Контроль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нагрузки силовых трансформаторов.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Перевод малонагруженных 2-х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трансформаторных подстанций на один трансформатор и наоборот – переход к нормальной схеме при повышении нагрузки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14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Группа учёта эл/энергии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Анализ потребления эл/энергии и мощности подразделениями (ежесуточно).</a:t>
                      </a:r>
                    </a:p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Планирование на ОРЭМ на следующие сутки.</a:t>
                      </a:r>
                    </a:p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Баланс  эл/энергии с выявлением узлов с недоучётом (ежемесячно)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Более точное отклонение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(&lt;5%) от заявки на ОРЭМ.</a:t>
                      </a:r>
                    </a:p>
                    <a:p>
                      <a:pPr marL="180975" indent="-180975">
                        <a:buAutoNum type="arabicPeriod"/>
                      </a:pPr>
                      <a:r>
                        <a:rPr lang="ru-RU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Определение удельных норм потребления 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эл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/энергии установками и анализ их отклонений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68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Участки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 ремонту эл/оборудования</a:t>
                      </a:r>
                      <a:endParaRPr lang="ru-RU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Планирование сроков планового ремонта КЛ и силового оборудования.</a:t>
                      </a:r>
                    </a:p>
                    <a:p>
                      <a:pPr marL="266700" indent="-266700"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Выявление причин аварий КЛ и силового оборудования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Продление срока службы КЛ и силового электрооборудования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714356"/>
            <a:ext cx="928690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Автоматизированная система телемеханики подстанций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(на базе КТС «Энергия+»)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АО «Воскресенские минеральные удобрения»</a:t>
            </a:r>
          </a:p>
          <a:p>
            <a:pPr lvl="0" algn="ctr">
              <a:spcBef>
                <a:spcPct val="0"/>
              </a:spcBef>
              <a:defRPr/>
            </a:pPr>
            <a:endParaRPr lang="ru-RU" sz="5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5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телесигналов</a:t>
            </a:r>
            <a:r>
              <a:rPr lang="ru-RU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(ТС) &gt; 800 шт.;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FFFF00"/>
                </a:solidFill>
                <a:latin typeface="Arial"/>
                <a:cs typeface="Arial"/>
              </a:rPr>
              <a:t>цикл ТС – 30 сек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2428868"/>
          <a:ext cx="8429684" cy="4138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4143404"/>
              </a:tblGrid>
              <a:tr h="6023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Пользователи информации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Анализ информации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Эффективность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7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Оперативный персонал сетей 110/6/0,4 кВ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Контроль положения выключателей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и сигнализации на подстанциях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Сокращение времени простоя цеховых потребителей за счет быстрого (15 мин) определения места повреждения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После срабатывания сигнала «земля в сети 6 кВ» за 15 мин отключают место повреждения с целью предотвращения 2-х фазного КЗ трансформатор.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3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Группа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РЗАиТ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Анализ работы релейной защиты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при авариях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Продление срока службы КЛ и силового электрооборудования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500174"/>
            <a:ext cx="8572560" cy="3786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Экономический эффект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от годового снижения платежей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за энергоресурсы – 3…5 %.</a:t>
            </a:r>
          </a:p>
          <a:p>
            <a:pPr algn="ctr">
              <a:spcBef>
                <a:spcPct val="0"/>
              </a:spcBef>
              <a:defRPr/>
            </a:pP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4100" dirty="0" smtClean="0">
                <a:latin typeface="Arial" pitchFamily="34" charset="0"/>
                <a:ea typeface="+mj-ea"/>
                <a:cs typeface="Arial" pitchFamily="34" charset="0"/>
              </a:rPr>
              <a:t>Срок окупаемости – не более 5 лет</a:t>
            </a:r>
            <a:endParaRPr kumimoji="0" lang="ru-RU" sz="4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1785926"/>
            <a:ext cx="8501122" cy="271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Автоматизированная система контроля работы оборудования (АСКРО)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000" dirty="0" smtClean="0">
                <a:latin typeface="Arial" pitchFamily="34" charset="0"/>
                <a:ea typeface="+mj-ea"/>
                <a:cs typeface="Arial" pitchFamily="34" charset="0"/>
              </a:rPr>
              <a:t>н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 базе КТС «Энергия+»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928670"/>
            <a:ext cx="821537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dirty="0" smtClean="0"/>
              <a:t>О комплексе технических средств «Энергия+»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785926"/>
            <a:ext cx="8429684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Комплекс технических средств (КТС) «Энергия+» обеспечивает единую техническую и программную платформу для построения автоматизированных информационно-измерительных систем (АИИС):</a:t>
            </a:r>
          </a:p>
          <a:p>
            <a:pPr lvl="1" algn="just" eaLnBrk="0" fontAlgn="base" hangingPunct="0">
              <a:spcAft>
                <a:spcPct val="0"/>
              </a:spcAft>
              <a:buFont typeface="Wingdings" pitchFamily="2" charset="2"/>
              <a:buChar char="q"/>
              <a:tabLst>
                <a:tab pos="7143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	коммерческого учёта электроэнергии и мощности (АИИС КУЭ) на розничном 	и оптовом рынке электроэнергии;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7143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	технического учета электроэнергии (АИИС ТУЭ) с функциями 	телесигнализации и телеуправления;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7143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	коммерческого и технического учета энергоносителей (АИИС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пара, 	природного и технического газов, тепловой энергии с паром и водой с 	функциями телесигнализации;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714375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контроль работы оборудования.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КТС «Энергия+» выпускается с 1991 года.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КТС «Энергия+» внедрена более чем на 1000 предприятиях промышленности и энергетики в России и странах ближнего зарубежья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руктурная схема Завод двигателей КАМАЗ_печ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6" y="305327"/>
            <a:ext cx="8871470" cy="633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станков_новый_13_05_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43553"/>
            <a:ext cx="6757763" cy="538577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2844" y="71414"/>
            <a:ext cx="885831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Экранная форма «Анализ состояния и электропотребления оборудования»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14346" y="5857892"/>
            <a:ext cx="9358378" cy="928694"/>
            <a:chOff x="-285784" y="5857892"/>
            <a:chExt cx="9358378" cy="92869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-285784" y="5857892"/>
              <a:ext cx="7572428" cy="3571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1 – график электропотребления конкретного типа оборудования</a:t>
              </a:r>
              <a:endPara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71438" y="6143644"/>
              <a:ext cx="9001156" cy="3571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450" b="1" dirty="0" smtClean="0">
                  <a:latin typeface="Arial" pitchFamily="34" charset="0"/>
                  <a:cs typeface="Arial" pitchFamily="34" charset="0"/>
                </a:rPr>
                <a:t>2 – статистика электропотребления оборудования в указанных диапазонах (в %) его нагрузки</a:t>
              </a:r>
              <a:endParaRPr kumimoji="0" lang="ru-RU" sz="14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42844" y="6429396"/>
              <a:ext cx="7929618" cy="3571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3 – состояние ТС оборудования и/или пульта оператора</a:t>
              </a:r>
              <a:endPara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928802"/>
            <a:ext cx="8501122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Сумма затрат на АСКРО цеха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из 50 единиц оборудования составит </a:t>
            </a:r>
            <a:r>
              <a:rPr lang="ru-RU" sz="4000" dirty="0" smtClean="0">
                <a:latin typeface="Arial"/>
                <a:cs typeface="Arial"/>
              </a:rPr>
              <a:t>~1,5 млн. руб. с НДС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000" dirty="0" smtClean="0">
                <a:latin typeface="Arial"/>
                <a:cs typeface="Arial"/>
              </a:rPr>
              <a:t>(оборудование, ПО, монтаж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000" dirty="0" smtClean="0">
                <a:latin typeface="Arial"/>
                <a:cs typeface="Arial"/>
              </a:rPr>
              <a:t>и наладка)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928670"/>
            <a:ext cx="8501122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072494" cy="321468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Главный конструктор Комплекса «Энергия+»</a:t>
            </a: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Жуков Сергей Анатольевич</a:t>
            </a:r>
          </a:p>
          <a:p>
            <a:pPr algn="ctr"/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ООО НТП «Энергоконтроль»</a:t>
            </a: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г.Заречный, Пензенская область,</a:t>
            </a: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Тел. (8412) 61-39-82, 61-39-83, 60-60-43</a:t>
            </a: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е-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mail: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kontrol@kontrol.e4u.ru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www.energocontrol.ru</a:t>
            </a:r>
            <a:endParaRPr lang="ru-RU" sz="3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низ 18"/>
          <p:cNvSpPr/>
          <p:nvPr/>
        </p:nvSpPr>
        <p:spPr>
          <a:xfrm>
            <a:off x="3086100" y="3000372"/>
            <a:ext cx="342892" cy="2286016"/>
          </a:xfrm>
          <a:prstGeom prst="downArrow">
            <a:avLst>
              <a:gd name="adj1" fmla="val 50000"/>
              <a:gd name="adj2" fmla="val 78332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428728" y="2500306"/>
            <a:ext cx="285752" cy="1071570"/>
          </a:xfrm>
          <a:prstGeom prst="downArrow">
            <a:avLst>
              <a:gd name="adj1" fmla="val 50000"/>
              <a:gd name="adj2" fmla="val 8000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642918"/>
            <a:ext cx="7929618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Arial" pitchFamily="34" charset="0"/>
                <a:ea typeface="+mj-ea"/>
                <a:cs typeface="Arial" pitchFamily="34" charset="0"/>
              </a:rPr>
              <a:t>Для чего предприятия внедряют систему учёта энергоресурсов?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000240"/>
            <a:ext cx="3500462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Предприятия машиностроения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429388" y="2500306"/>
            <a:ext cx="285752" cy="1071570"/>
          </a:xfrm>
          <a:prstGeom prst="downArrow">
            <a:avLst>
              <a:gd name="adj1" fmla="val 50000"/>
              <a:gd name="adj2" fmla="val 86666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2000240"/>
            <a:ext cx="3357586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Предприятия непрерывного цикла производства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3571876"/>
            <a:ext cx="3500462" cy="1214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Контроль удельных норм расхода энергоносителей.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Анализ отклонений удельных норм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3571876"/>
            <a:ext cx="3500462" cy="1500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Установление лимитов потребления энергоресурсов подразделениями предприятия в зависимости от плана производства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5286388"/>
            <a:ext cx="3429024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Дополнительная функция комплекса «Энергия+»: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Контроль загрузки станочного и печного оборудования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14"/>
            <a:ext cx="9144000" cy="4905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43964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ООО НТП «Энергоконтроль»  </a:t>
            </a:r>
            <a:r>
              <a:rPr lang="en-US" sz="18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www.energocontrol.ru</a:t>
            </a:r>
            <a:endParaRPr lang="ru-RU" sz="1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785794"/>
            <a:ext cx="750099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Инициаторы создания системы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85786" y="1357298"/>
          <a:ext cx="7643866" cy="520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714"/>
                <a:gridCol w="4048152"/>
              </a:tblGrid>
              <a:tr h="5727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предприятий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подразделений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ПАО «Северский трубный завод»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Цех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КИПиА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ЗАО «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Михайловцемент</a:t>
                      </a: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Служба ГЭ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АО «Дальневосточный завод «Звезда»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Служба ГЭ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ОАО «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Промтрактор</a:t>
                      </a: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Служба СИЭС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(СИЭС - служба инженерного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энергообеспечения и связи)</a:t>
                      </a:r>
                      <a:endParaRPr lang="ru-RU" sz="16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АО «Воскресенские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минеральные удобрения»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Служба ГЭ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АО «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Курганмашзавод</a:t>
                      </a: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Служба ГЭ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АО «Михайловский ГОК»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Лаборатория автоматизации и учёта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энергоносителей (</a:t>
                      </a:r>
                      <a:r>
                        <a:rPr lang="ru-RU" sz="16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ЛАиУЭ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6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LokteevIA.PHILKA\Рабочий стол\разработка\Конференция 2011\img\фон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8000"/>
              </a:srgbClr>
            </a:outerShdw>
          </a:effectLst>
        </p:spPr>
      </p:pic>
      <p:sp>
        <p:nvSpPr>
          <p:cNvPr id="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1285860"/>
            <a:ext cx="7572428" cy="3143272"/>
          </a:xfrm>
          <a:ln>
            <a:noFill/>
          </a:ln>
        </p:spPr>
        <p:txBody>
          <a:bodyPr/>
          <a:lstStyle/>
          <a:p>
            <a:pPr algn="l"/>
            <a:r>
              <a:rPr lang="ru-RU" sz="3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Автоматизированная система учета энергоресурсов на базе Комплекса технических средств (КТС) «Энергия+» ОАО «Северский трубный завод» (СТЗ)</a:t>
            </a:r>
            <a:endParaRPr lang="en-US" sz="3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71572" y="714356"/>
            <a:ext cx="75724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Verdana" pitchFamily="34" charset="0"/>
                <a:ea typeface="+mj-ea"/>
                <a:cs typeface="+mj-cs"/>
              </a:rPr>
              <a:t>Доклад</a:t>
            </a:r>
            <a:r>
              <a:rPr kumimoji="0" lang="ru-RU" sz="2400" b="1" i="0" u="none" strike="noStrike" kern="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Verdana" pitchFamily="34" charset="0"/>
                <a:ea typeface="+mj-ea"/>
                <a:cs typeface="+mj-cs"/>
              </a:rPr>
              <a:t> специалистов </a:t>
            </a:r>
            <a:r>
              <a:rPr lang="ru-RU" sz="24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  <a:ea typeface="+mj-ea"/>
                <a:cs typeface="+mj-cs"/>
              </a:rPr>
              <a:t>О</a:t>
            </a:r>
            <a:r>
              <a:rPr kumimoji="0" lang="ru-RU" sz="2400" b="1" i="0" u="none" strike="noStrike" kern="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Verdana" pitchFamily="34" charset="0"/>
                <a:ea typeface="+mj-ea"/>
                <a:cs typeface="+mj-cs"/>
              </a:rPr>
              <a:t>АО «СТЗ» 2012г.</a:t>
            </a:r>
            <a:endParaRPr kumimoji="0" lang="en-US" sz="2400" b="1" i="0" u="none" strike="noStrike" kern="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357166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Узлы коммерческого и технического учёта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77818"/>
            <a:ext cx="7858180" cy="422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Всего в системе используется 261 узел учёта (900 датчиков)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077422"/>
            <a:ext cx="228601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Природный газ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2077422"/>
            <a:ext cx="100013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21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2577488"/>
            <a:ext cx="228601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Углекислый газ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2577488"/>
            <a:ext cx="100013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3077554"/>
            <a:ext cx="228601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Сжатый воздух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00364" y="3077554"/>
            <a:ext cx="100013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28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2910" y="3577620"/>
            <a:ext cx="228601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Аргон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3577620"/>
            <a:ext cx="100013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4077686"/>
            <a:ext cx="228601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Азот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4077686"/>
            <a:ext cx="100013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910" y="4577752"/>
            <a:ext cx="228601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Кислород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4577752"/>
            <a:ext cx="100013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6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357686" y="2077422"/>
            <a:ext cx="300039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Тепловые узлы</a:t>
            </a:r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429520" y="2077422"/>
            <a:ext cx="107157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56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357686" y="2577488"/>
            <a:ext cx="300039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Пар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429520" y="2577488"/>
            <a:ext cx="107157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15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357686" y="3077554"/>
            <a:ext cx="300039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Вода (всех типов)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429520" y="3077554"/>
            <a:ext cx="107157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89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357686" y="3577620"/>
            <a:ext cx="300039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Уровень в резервуарах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429520" y="3577620"/>
            <a:ext cx="107157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357686" y="4077686"/>
            <a:ext cx="300039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Мазут</a:t>
            </a:r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4077686"/>
            <a:ext cx="107157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2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357686" y="4577752"/>
            <a:ext cx="3000396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Температура</a:t>
            </a:r>
            <a:endParaRPr lang="ru-RU" sz="20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429520" y="4577752"/>
            <a:ext cx="107157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4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42910" y="1011596"/>
            <a:ext cx="7858180" cy="422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Количество узлов учёта по видам измеряемых сред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2910" y="1505918"/>
            <a:ext cx="7858180" cy="422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Технический учет электроэнергии – более 300 </a:t>
            </a:r>
            <a:r>
              <a:rPr lang="ru-RU" sz="2000" dirty="0" err="1" smtClean="0">
                <a:solidFill>
                  <a:schemeClr val="tx1"/>
                </a:solidFill>
              </a:rPr>
              <a:t>эл</a:t>
            </a:r>
            <a:r>
              <a:rPr lang="ru-RU" sz="2000" dirty="0" smtClean="0">
                <a:solidFill>
                  <a:schemeClr val="tx1"/>
                </a:solidFill>
              </a:rPr>
              <a:t>/счётчиков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2910" y="5577884"/>
            <a:ext cx="7858180" cy="422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cs typeface="Arial"/>
              </a:rPr>
              <a:t>Получение данных с </a:t>
            </a:r>
            <a:r>
              <a:rPr lang="ru-RU" sz="2000" dirty="0" err="1" smtClean="0">
                <a:solidFill>
                  <a:schemeClr val="tx1"/>
                </a:solidFill>
                <a:cs typeface="Arial"/>
              </a:rPr>
              <a:t>эл</a:t>
            </a:r>
            <a:r>
              <a:rPr lang="ru-RU" sz="2000" dirty="0" smtClean="0">
                <a:solidFill>
                  <a:schemeClr val="tx1"/>
                </a:solidFill>
                <a:cs typeface="Arial"/>
              </a:rPr>
              <a:t>/счётчиков и узлов учёта – 3 мин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97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8596" y="1428736"/>
            <a:ext cx="8501122" cy="442915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  <a:alpha val="7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lnSpc>
                <a:spcPts val="2500"/>
              </a:lnSpc>
            </a:pPr>
            <a:r>
              <a:rPr lang="ru-RU" i="1" dirty="0" smtClean="0"/>
              <a:t>«…На данный момент КТС «Энергия» насчитывает порядка 150 пользователей. Это специалисты различных служб, среди которых есть энергетики, мастера по обслуживанию, диспетчеры завода по направлениям, экономисты, бухгалтеры и административный персонал цехов.</a:t>
            </a:r>
          </a:p>
          <a:p>
            <a:pPr indent="457200" algn="just">
              <a:lnSpc>
                <a:spcPts val="2500"/>
              </a:lnSpc>
            </a:pPr>
            <a:r>
              <a:rPr lang="ru-RU" i="1" dirty="0" smtClean="0"/>
              <a:t>Все службы используют полученную информацию для выполнения своих служебных обязанностей. </a:t>
            </a:r>
          </a:p>
          <a:p>
            <a:pPr indent="457200" algn="just">
              <a:lnSpc>
                <a:spcPts val="2500"/>
              </a:lnSpc>
            </a:pPr>
            <a:r>
              <a:rPr lang="ru-RU" i="1" dirty="0" smtClean="0"/>
              <a:t>В обязательном порядке, в начале каждого месяца, производствам устанавливаются лимиты энергоносителей. Система разбивает их по суткам, часам и пользователи имеют возможность отслеживать соблюдение лимитов в установленных границах, а в некоторых случаях, система сама предупреждает о выходе за установленный лимит конкретного пользователя, в должностных обязанностях которого указано необходимость соблюдать эти лимитные границы.»</a:t>
            </a: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710967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из письма от 04.08.2016 начальника участка </a:t>
            </a:r>
          </a:p>
          <a:p>
            <a:pPr algn="r"/>
            <a:r>
              <a:rPr lang="ru-RU" b="1" i="1" dirty="0" smtClean="0"/>
              <a:t>АСУТП и УЭ службы </a:t>
            </a:r>
            <a:r>
              <a:rPr lang="ru-RU" b="1" i="1" dirty="0" err="1" smtClean="0"/>
              <a:t>КИПиА</a:t>
            </a:r>
            <a:r>
              <a:rPr lang="ru-RU" b="1" i="1" dirty="0" smtClean="0"/>
              <a:t> ЭЛЦ  ПАО «СТЗ» </a:t>
            </a:r>
            <a:r>
              <a:rPr lang="ru-RU" b="1" i="1" dirty="0" err="1" smtClean="0"/>
              <a:t>Нетепенко</a:t>
            </a:r>
            <a:r>
              <a:rPr lang="ru-RU" b="1" i="1" dirty="0" smtClean="0"/>
              <a:t> В.Б.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357166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Пользователи информации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97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14" y="0"/>
            <a:ext cx="9144000" cy="357166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эффективность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71744"/>
            <a:ext cx="864399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Планирование потребления электроэнергии и других энергоресурсов и выбор наиболее оптимального тарифа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3116"/>
            <a:ext cx="864399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Оперативный и централизованный контроль </a:t>
            </a:r>
            <a:r>
              <a:rPr lang="ru-RU" dirty="0"/>
              <a:t>потребления </a:t>
            </a:r>
            <a:r>
              <a:rPr lang="ru-RU" dirty="0" smtClean="0"/>
              <a:t>энергоресурсов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14752"/>
            <a:ext cx="864399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Документированный контроль </a:t>
            </a:r>
            <a:r>
              <a:rPr lang="ru-RU" dirty="0"/>
              <a:t>потребления энергоресурсов структурными </a:t>
            </a:r>
            <a:r>
              <a:rPr lang="ru-RU" dirty="0" smtClean="0"/>
              <a:t>подразделениями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357694"/>
            <a:ext cx="864399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Персонализированный контроль </a:t>
            </a:r>
            <a:r>
              <a:rPr lang="ru-RU" dirty="0"/>
              <a:t>соблюдения технологической дисциплины и </a:t>
            </a:r>
            <a:r>
              <a:rPr lang="ru-RU" dirty="0" smtClean="0"/>
              <a:t>оптимизация </a:t>
            </a:r>
            <a:r>
              <a:rPr lang="ru-RU" dirty="0"/>
              <a:t>режимов работы </a:t>
            </a:r>
            <a:r>
              <a:rPr lang="ru-RU" dirty="0" smtClean="0"/>
              <a:t>оборудования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285860"/>
            <a:ext cx="864399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Оперативные балансовые схемы расхода энергоресурсов – выявление аварийных </a:t>
            </a:r>
            <a:r>
              <a:rPr lang="ru-RU" dirty="0"/>
              <a:t>режимов работы </a:t>
            </a:r>
            <a:r>
              <a:rPr lang="ru-RU" dirty="0" smtClean="0"/>
              <a:t>оборудования</a:t>
            </a:r>
            <a:r>
              <a:rPr lang="ru-RU" dirty="0"/>
              <a:t>, </a:t>
            </a:r>
            <a:r>
              <a:rPr lang="ru-RU" dirty="0" smtClean="0"/>
              <a:t>протечек, несанкционированных </a:t>
            </a:r>
            <a:r>
              <a:rPr lang="ru-RU" dirty="0"/>
              <a:t>подключений и </a:t>
            </a:r>
            <a:r>
              <a:rPr lang="ru-RU" dirty="0" smtClean="0"/>
              <a:t>т.д.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000636"/>
            <a:ext cx="864399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 </a:t>
            </a:r>
            <a:r>
              <a:rPr lang="ru-RU" dirty="0"/>
              <a:t>реализации проводимых мероприятий и программ </a:t>
            </a:r>
            <a:r>
              <a:rPr lang="ru-RU" dirty="0" smtClean="0"/>
              <a:t>энергосбережения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5572140"/>
            <a:ext cx="885831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Экономия энергоресурсов 5-20%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857232"/>
            <a:ext cx="885831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Оперативность и</a:t>
            </a:r>
            <a:r>
              <a:rPr lang="en-US" dirty="0" smtClean="0"/>
              <a:t> </a:t>
            </a:r>
            <a:r>
              <a:rPr lang="ru-RU" dirty="0" smtClean="0"/>
              <a:t>планирование потребления энергоресурсов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286124"/>
            <a:ext cx="8858312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энергосберегающих мероприятий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-535023" y="1964521"/>
            <a:ext cx="1499404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1"/>
          </p:cNvCxnSpPr>
          <p:nvPr/>
        </p:nvCxnSpPr>
        <p:spPr>
          <a:xfrm rot="10800000">
            <a:off x="214282" y="2214555"/>
            <a:ext cx="142876" cy="10715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-535023" y="4392618"/>
            <a:ext cx="1500199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1"/>
          </p:cNvCxnSpPr>
          <p:nvPr/>
        </p:nvCxnSpPr>
        <p:spPr>
          <a:xfrm rot="10800000">
            <a:off x="214282" y="5143513"/>
            <a:ext cx="142876" cy="1071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8" idx="1"/>
          </p:cNvCxnSpPr>
          <p:nvPr/>
        </p:nvCxnSpPr>
        <p:spPr>
          <a:xfrm rot="10800000">
            <a:off x="214282" y="3892490"/>
            <a:ext cx="142876" cy="10801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9" idx="1"/>
          </p:cNvCxnSpPr>
          <p:nvPr/>
        </p:nvCxnSpPr>
        <p:spPr>
          <a:xfrm rot="10800000">
            <a:off x="214282" y="4537146"/>
            <a:ext cx="142876" cy="1063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214282" y="2714620"/>
            <a:ext cx="142876" cy="10715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214282" y="1465312"/>
            <a:ext cx="142876" cy="10715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993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66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эффективность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6712"/>
            <a:ext cx="806489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Узлы коммерческого учета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4084" y="1340768"/>
            <a:ext cx="8064896" cy="999728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  <a:alpha val="7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Экономический эффект определяется как разность между лимитами (договорным значением) и реальным потреблением энергоресурсов минус затраты на обслуживание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683568" y="4973293"/>
                <a:ext cx="8064896" cy="9997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Критерий внедрения:</a:t>
                </a:r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Затраты на узел учета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Экономический эффект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ru-RU" b="0" i="1" smtClean="0">
                          <a:latin typeface="Cambria Math"/>
                        </a:rPr>
                        <m:t>Макс. срок окупаемости</m:t>
                      </m:r>
                    </m:oMath>
                  </m:oMathPara>
                </a14:m>
                <a:endParaRPr lang="ru-RU" dirty="0" smtClean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973293"/>
                <a:ext cx="8064896" cy="9997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671483" y="2708920"/>
            <a:ext cx="806489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Узлы технического учета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71999" y="3212976"/>
            <a:ext cx="8064896" cy="158417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  <a:alpha val="7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+ </a:t>
            </a:r>
            <a:r>
              <a:rPr lang="ru-RU" sz="1400" b="1" dirty="0" smtClean="0"/>
              <a:t>Повышение эффективности работы оборудования и персонала</a:t>
            </a:r>
            <a:r>
              <a:rPr lang="ru-RU" sz="1400" dirty="0" smtClean="0"/>
              <a:t> за счет более эффективного использования энергоресурсов</a:t>
            </a:r>
          </a:p>
          <a:p>
            <a:pPr algn="ctr"/>
            <a:r>
              <a:rPr lang="ru-RU" sz="1400" dirty="0" smtClean="0"/>
              <a:t>+ </a:t>
            </a:r>
            <a:r>
              <a:rPr lang="ru-RU" sz="1400" b="1" dirty="0" smtClean="0"/>
              <a:t>Автоматическое определение балансов на предприятии </a:t>
            </a:r>
            <a:r>
              <a:rPr lang="ru-RU" sz="1400" dirty="0" smtClean="0"/>
              <a:t>и использование их для оперативного распределения доступных энергоресурсов, а так же определения утечек и несанкционированных подключений</a:t>
            </a:r>
          </a:p>
          <a:p>
            <a:pPr algn="ctr"/>
            <a:r>
              <a:rPr lang="ru-RU" sz="1400" dirty="0" smtClean="0"/>
              <a:t>- </a:t>
            </a:r>
            <a:r>
              <a:rPr lang="ru-RU" sz="1400" b="1" dirty="0" smtClean="0"/>
              <a:t>Затраты на обслуживание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1176959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</TotalTime>
  <Words>1707</Words>
  <Application>Microsoft Office PowerPoint</Application>
  <PresentationFormat>Экран (4:3)</PresentationFormat>
  <Paragraphs>323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Оформление по умолчанию</vt:lpstr>
      <vt:lpstr>Автоматизированные системы учёта энергоресурсов. Эффективность применения</vt:lpstr>
      <vt:lpstr>ООО НТП «Энергоконтроль»  www.energocontrol.ru</vt:lpstr>
      <vt:lpstr>ООО НТП «Энергоконтроль»  www.energocontrol.ru</vt:lpstr>
      <vt:lpstr>ООО НТП «Энергоконтроль»  www.energocontrol.ru</vt:lpstr>
      <vt:lpstr>Автоматизированная система учета энергоресурсов на базе Комплекса технических средств (КТС) «Энергия+» ОАО «Северский трубный завод» (СТЗ)</vt:lpstr>
      <vt:lpstr>Узлы коммерческого и технического учёта</vt:lpstr>
      <vt:lpstr>Пользователи информации</vt:lpstr>
      <vt:lpstr>Экономическая эффективность</vt:lpstr>
      <vt:lpstr>Экономическая эффективность</vt:lpstr>
      <vt:lpstr>Затраты на внедрение системы</vt:lpstr>
      <vt:lpstr>Экономические показатели</vt:lpstr>
      <vt:lpstr>ООО НТП «Энергоконтроль»  www.energocontrol.ru</vt:lpstr>
      <vt:lpstr>ООО НТП «Энергоконтроль»  www.energocontrol.ru</vt:lpstr>
      <vt:lpstr>ООО НТП «Энергоконтроль»  www.energocontrol.ru</vt:lpstr>
      <vt:lpstr>ООО НТП «Энергоконтроль»  www.energocontrol.ru</vt:lpstr>
      <vt:lpstr>ООО НТП «Энергоконтроль»  www.energocontrol.ru</vt:lpstr>
      <vt:lpstr>ООО НТП «Энергоконтроль»  www.energocontrol.ru</vt:lpstr>
      <vt:lpstr>ООО НТП «Энергоконтроль»  www.energocontrol.ru</vt:lpstr>
      <vt:lpstr>ООО НТП «Энергоконтроль»  www.energocontrol.ru</vt:lpstr>
      <vt:lpstr>Слайд 20</vt:lpstr>
      <vt:lpstr>Слайд 21</vt:lpstr>
      <vt:lpstr>ООО НТП «Энергоконтроль»  www.energocontrol.ru</vt:lpstr>
      <vt:lpstr>ООО НТП «Энергоконтроль»  www.energocontrol.ru</vt:lpstr>
    </vt:vector>
  </TitlesOfParts>
  <Company>НТП "Энергоконтроль"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SEMAGINA</dc:creator>
  <cp:lastModifiedBy>SEMAGINA</cp:lastModifiedBy>
  <cp:revision>177</cp:revision>
  <dcterms:created xsi:type="dcterms:W3CDTF">2016-07-26T05:27:19Z</dcterms:created>
  <dcterms:modified xsi:type="dcterms:W3CDTF">2016-08-05T08:58:07Z</dcterms:modified>
</cp:coreProperties>
</file>