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01" r:id="rId1"/>
  </p:sldMasterIdLst>
  <p:notesMasterIdLst>
    <p:notesMasterId r:id="rId18"/>
  </p:notesMasterIdLst>
  <p:handoutMasterIdLst>
    <p:handoutMasterId r:id="rId19"/>
  </p:handoutMasterIdLst>
  <p:sldIdLst>
    <p:sldId id="275" r:id="rId2"/>
    <p:sldId id="298" r:id="rId3"/>
    <p:sldId id="362" r:id="rId4"/>
    <p:sldId id="330" r:id="rId5"/>
    <p:sldId id="360" r:id="rId6"/>
    <p:sldId id="350" r:id="rId7"/>
    <p:sldId id="331" r:id="rId8"/>
    <p:sldId id="358" r:id="rId9"/>
    <p:sldId id="359" r:id="rId10"/>
    <p:sldId id="354" r:id="rId11"/>
    <p:sldId id="353" r:id="rId12"/>
    <p:sldId id="361" r:id="rId13"/>
    <p:sldId id="309" r:id="rId14"/>
    <p:sldId id="363" r:id="rId15"/>
    <p:sldId id="357" r:id="rId16"/>
    <p:sldId id="310" r:id="rId17"/>
  </p:sldIdLst>
  <p:sldSz cx="9144000" cy="6858000" type="screen4x3"/>
  <p:notesSz cx="681355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000"/>
    <a:srgbClr val="47C800"/>
    <a:srgbClr val="DEEBF7"/>
    <a:srgbClr val="CC0000"/>
    <a:srgbClr val="CCECFF"/>
    <a:srgbClr val="ADB9C7"/>
    <a:srgbClr val="AFBBC9"/>
    <a:srgbClr val="A6B3C2"/>
    <a:srgbClr val="B0BB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>
      <p:cViewPr varScale="1">
        <p:scale>
          <a:sx n="89" d="100"/>
          <a:sy n="89" d="100"/>
        </p:scale>
        <p:origin x="1085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37E6BA-0D2A-44E9-8CF0-3FC6A78D530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AA32DA-1A64-46F5-85CC-72AC1ECE0F3D}">
      <dgm:prSet phldrT="[Текст]"/>
      <dgm:spPr/>
      <dgm:t>
        <a:bodyPr/>
        <a:lstStyle/>
        <a:p>
          <a:r>
            <a:rPr lang="ru-RU" dirty="0" smtClean="0">
              <a:solidFill>
                <a:srgbClr val="DEEBF7"/>
              </a:solidFill>
            </a:rPr>
            <a:t>о</a:t>
          </a:r>
          <a:endParaRPr lang="ru-RU" dirty="0">
            <a:solidFill>
              <a:srgbClr val="DEEBF7"/>
            </a:solidFill>
          </a:endParaRPr>
        </a:p>
      </dgm:t>
    </dgm:pt>
    <dgm:pt modelId="{F786D3B2-EA2C-4534-9A89-C31A5339B9A3}" type="parTrans" cxnId="{44318C1C-5D35-40D5-9CE4-DF951A74A1E8}">
      <dgm:prSet/>
      <dgm:spPr/>
      <dgm:t>
        <a:bodyPr/>
        <a:lstStyle/>
        <a:p>
          <a:endParaRPr lang="ru-RU"/>
        </a:p>
      </dgm:t>
    </dgm:pt>
    <dgm:pt modelId="{8D8BD34C-AB89-4499-818C-3E3F1DF8505C}" type="sibTrans" cxnId="{44318C1C-5D35-40D5-9CE4-DF951A74A1E8}">
      <dgm:prSet/>
      <dgm:spPr/>
      <dgm:t>
        <a:bodyPr/>
        <a:lstStyle/>
        <a:p>
          <a:endParaRPr lang="ru-RU"/>
        </a:p>
      </dgm:t>
    </dgm:pt>
    <dgm:pt modelId="{109EEFEF-680F-43E2-8778-77C0668D5856}">
      <dgm:prSet phldrT="[Текст]"/>
      <dgm:spPr/>
      <dgm:t>
        <a:bodyPr/>
        <a:lstStyle/>
        <a:p>
          <a:r>
            <a:rPr lang="ru-RU" dirty="0" smtClean="0">
              <a:solidFill>
                <a:srgbClr val="DEEBF7"/>
              </a:solidFill>
            </a:rPr>
            <a:t>о</a:t>
          </a:r>
          <a:endParaRPr lang="ru-RU" dirty="0">
            <a:solidFill>
              <a:srgbClr val="DEEBF7"/>
            </a:solidFill>
          </a:endParaRPr>
        </a:p>
      </dgm:t>
    </dgm:pt>
    <dgm:pt modelId="{B4B08C65-117A-4611-BCFC-471394BAD69C}" type="parTrans" cxnId="{E6D29062-369E-4C90-822E-19C17951C0BE}">
      <dgm:prSet/>
      <dgm:spPr/>
      <dgm:t>
        <a:bodyPr/>
        <a:lstStyle/>
        <a:p>
          <a:endParaRPr lang="ru-RU"/>
        </a:p>
      </dgm:t>
    </dgm:pt>
    <dgm:pt modelId="{C2B31506-FDB8-4B77-929F-1F8F55D0EF2C}" type="sibTrans" cxnId="{E6D29062-369E-4C90-822E-19C17951C0BE}">
      <dgm:prSet/>
      <dgm:spPr/>
      <dgm:t>
        <a:bodyPr/>
        <a:lstStyle/>
        <a:p>
          <a:endParaRPr lang="ru-RU"/>
        </a:p>
      </dgm:t>
    </dgm:pt>
    <dgm:pt modelId="{39A215B4-1DFA-4240-ABE2-0B24392D39FA}">
      <dgm:prSet phldrT="[Текст]"/>
      <dgm:spPr/>
      <dgm:t>
        <a:bodyPr/>
        <a:lstStyle/>
        <a:p>
          <a:r>
            <a:rPr lang="ru-RU" dirty="0" smtClean="0">
              <a:solidFill>
                <a:srgbClr val="DEEBF7"/>
              </a:solidFill>
            </a:rPr>
            <a:t>о</a:t>
          </a:r>
          <a:endParaRPr lang="ru-RU" dirty="0">
            <a:solidFill>
              <a:srgbClr val="DEEBF7"/>
            </a:solidFill>
          </a:endParaRPr>
        </a:p>
      </dgm:t>
    </dgm:pt>
    <dgm:pt modelId="{A794A8BB-3AC5-4AE8-A5ED-37B049A41E8A}" type="parTrans" cxnId="{A2BAE20B-6E1F-4F63-8DDE-F13582118D16}">
      <dgm:prSet/>
      <dgm:spPr/>
      <dgm:t>
        <a:bodyPr/>
        <a:lstStyle/>
        <a:p>
          <a:endParaRPr lang="ru-RU"/>
        </a:p>
      </dgm:t>
    </dgm:pt>
    <dgm:pt modelId="{0235CA02-2313-4879-96DA-AFD3AA5C18AC}" type="sibTrans" cxnId="{A2BAE20B-6E1F-4F63-8DDE-F13582118D16}">
      <dgm:prSet/>
      <dgm:spPr/>
      <dgm:t>
        <a:bodyPr/>
        <a:lstStyle/>
        <a:p>
          <a:endParaRPr lang="ru-RU"/>
        </a:p>
      </dgm:t>
    </dgm:pt>
    <dgm:pt modelId="{266C54BA-FA4F-4B5D-B761-DED98ECFC06A}">
      <dgm:prSet phldrT="[Текст]"/>
      <dgm:spPr/>
      <dgm:t>
        <a:bodyPr/>
        <a:lstStyle/>
        <a:p>
          <a:r>
            <a:rPr lang="ru-RU" dirty="0" smtClean="0">
              <a:solidFill>
                <a:srgbClr val="DEEBF7"/>
              </a:solidFill>
            </a:rPr>
            <a:t>о</a:t>
          </a:r>
          <a:endParaRPr lang="ru-RU" dirty="0">
            <a:solidFill>
              <a:srgbClr val="DEEBF7"/>
            </a:solidFill>
          </a:endParaRPr>
        </a:p>
      </dgm:t>
    </dgm:pt>
    <dgm:pt modelId="{9F890F13-63EE-414C-BE5A-4D7FF9AC7F25}" type="sibTrans" cxnId="{E3E3461C-AE78-4881-B91F-85A407B31B11}">
      <dgm:prSet/>
      <dgm:spPr/>
      <dgm:t>
        <a:bodyPr/>
        <a:lstStyle/>
        <a:p>
          <a:endParaRPr lang="ru-RU"/>
        </a:p>
      </dgm:t>
    </dgm:pt>
    <dgm:pt modelId="{B3EC9409-AB13-4B96-AE1B-D91B0F375A84}" type="parTrans" cxnId="{E3E3461C-AE78-4881-B91F-85A407B31B11}">
      <dgm:prSet/>
      <dgm:spPr/>
      <dgm:t>
        <a:bodyPr/>
        <a:lstStyle/>
        <a:p>
          <a:endParaRPr lang="ru-RU"/>
        </a:p>
      </dgm:t>
    </dgm:pt>
    <dgm:pt modelId="{C0C96A4D-CB4A-4B24-B4FE-BABD831BA194}" type="pres">
      <dgm:prSet presAssocID="{1737E6BA-0D2A-44E9-8CF0-3FC6A78D530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5F9D38-810E-4F18-B3EE-B9BAF7B24920}" type="pres">
      <dgm:prSet presAssocID="{21AA32DA-1A64-46F5-85CC-72AC1ECE0F3D}" presName="dummy" presStyleCnt="0"/>
      <dgm:spPr/>
    </dgm:pt>
    <dgm:pt modelId="{5797BDCB-0B34-4AF4-A2FD-48B0F54F785D}" type="pres">
      <dgm:prSet presAssocID="{21AA32DA-1A64-46F5-85CC-72AC1ECE0F3D}" presName="node" presStyleLbl="revTx" presStyleIdx="0" presStyleCnt="4" custScaleX="50768" custScaleY="386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C8643-6491-4C15-A67A-3FE646971C9D}" type="pres">
      <dgm:prSet presAssocID="{8D8BD34C-AB89-4499-818C-3E3F1DF8505C}" presName="sibTrans" presStyleLbl="node1" presStyleIdx="0" presStyleCnt="4"/>
      <dgm:spPr/>
      <dgm:t>
        <a:bodyPr/>
        <a:lstStyle/>
        <a:p>
          <a:endParaRPr lang="ru-RU"/>
        </a:p>
      </dgm:t>
    </dgm:pt>
    <dgm:pt modelId="{6CD06880-3AA5-4209-9021-519A300A1869}" type="pres">
      <dgm:prSet presAssocID="{109EEFEF-680F-43E2-8778-77C0668D5856}" presName="dummy" presStyleCnt="0"/>
      <dgm:spPr/>
    </dgm:pt>
    <dgm:pt modelId="{ABF80CFE-1C70-416A-B15B-4612785DF529}" type="pres">
      <dgm:prSet presAssocID="{109EEFEF-680F-43E2-8778-77C0668D5856}" presName="node" presStyleLbl="revTx" presStyleIdx="1" presStyleCnt="4" custScaleX="46937" custScaleY="41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D88BF4-1C88-415E-A24B-FA796E971D24}" type="pres">
      <dgm:prSet presAssocID="{C2B31506-FDB8-4B77-929F-1F8F55D0EF2C}" presName="sibTrans" presStyleLbl="node1" presStyleIdx="1" presStyleCnt="4"/>
      <dgm:spPr/>
      <dgm:t>
        <a:bodyPr/>
        <a:lstStyle/>
        <a:p>
          <a:endParaRPr lang="ru-RU"/>
        </a:p>
      </dgm:t>
    </dgm:pt>
    <dgm:pt modelId="{EFEE6D8E-B882-48B3-AE93-6A1D36DF905B}" type="pres">
      <dgm:prSet presAssocID="{39A215B4-1DFA-4240-ABE2-0B24392D39FA}" presName="dummy" presStyleCnt="0"/>
      <dgm:spPr/>
    </dgm:pt>
    <dgm:pt modelId="{D53D1E8F-3C2E-4B4B-BA75-5B9763872CCB}" type="pres">
      <dgm:prSet presAssocID="{39A215B4-1DFA-4240-ABE2-0B24392D39FA}" presName="node" presStyleLbl="revTx" presStyleIdx="2" presStyleCnt="4" custScaleX="37343" custScaleY="536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5A9D8-4521-4DEC-AA05-90F429DFD8D9}" type="pres">
      <dgm:prSet presAssocID="{0235CA02-2313-4879-96DA-AFD3AA5C18AC}" presName="sibTrans" presStyleLbl="node1" presStyleIdx="2" presStyleCnt="4"/>
      <dgm:spPr/>
      <dgm:t>
        <a:bodyPr/>
        <a:lstStyle/>
        <a:p>
          <a:endParaRPr lang="ru-RU"/>
        </a:p>
      </dgm:t>
    </dgm:pt>
    <dgm:pt modelId="{5293DB98-4424-406D-ADEE-3D42695483F6}" type="pres">
      <dgm:prSet presAssocID="{266C54BA-FA4F-4B5D-B761-DED98ECFC06A}" presName="dummy" presStyleCnt="0"/>
      <dgm:spPr/>
    </dgm:pt>
    <dgm:pt modelId="{9D8A6049-57C5-4C19-8D9D-7A10E8BE5CB4}" type="pres">
      <dgm:prSet presAssocID="{266C54BA-FA4F-4B5D-B761-DED98ECFC06A}" presName="node" presStyleLbl="revTx" presStyleIdx="3" presStyleCnt="4" custScaleX="77451" custScaleY="227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B201BD-AC06-4DA7-97AE-FEEA5C0DF87B}" type="pres">
      <dgm:prSet presAssocID="{9F890F13-63EE-414C-BE5A-4D7FF9AC7F25}" presName="sibTrans" presStyleLbl="node1" presStyleIdx="3" presStyleCnt="4" custLinFactNeighborX="-105" custLinFactNeighborY="24"/>
      <dgm:spPr/>
      <dgm:t>
        <a:bodyPr/>
        <a:lstStyle/>
        <a:p>
          <a:endParaRPr lang="ru-RU"/>
        </a:p>
      </dgm:t>
    </dgm:pt>
  </dgm:ptLst>
  <dgm:cxnLst>
    <dgm:cxn modelId="{854217CB-C320-4B2F-9061-6ED081AB6915}" type="presOf" srcId="{C2B31506-FDB8-4B77-929F-1F8F55D0EF2C}" destId="{D8D88BF4-1C88-415E-A24B-FA796E971D24}" srcOrd="0" destOrd="0" presId="urn:microsoft.com/office/officeart/2005/8/layout/cycle1"/>
    <dgm:cxn modelId="{44318C1C-5D35-40D5-9CE4-DF951A74A1E8}" srcId="{1737E6BA-0D2A-44E9-8CF0-3FC6A78D530F}" destId="{21AA32DA-1A64-46F5-85CC-72AC1ECE0F3D}" srcOrd="0" destOrd="0" parTransId="{F786D3B2-EA2C-4534-9A89-C31A5339B9A3}" sibTransId="{8D8BD34C-AB89-4499-818C-3E3F1DF8505C}"/>
    <dgm:cxn modelId="{28D35FB9-BC10-4CC0-B400-88D114C682F0}" type="presOf" srcId="{0235CA02-2313-4879-96DA-AFD3AA5C18AC}" destId="{C385A9D8-4521-4DEC-AA05-90F429DFD8D9}" srcOrd="0" destOrd="0" presId="urn:microsoft.com/office/officeart/2005/8/layout/cycle1"/>
    <dgm:cxn modelId="{E47B04BA-F095-40F6-9A10-FBD1896DDE73}" type="presOf" srcId="{39A215B4-1DFA-4240-ABE2-0B24392D39FA}" destId="{D53D1E8F-3C2E-4B4B-BA75-5B9763872CCB}" srcOrd="0" destOrd="0" presId="urn:microsoft.com/office/officeart/2005/8/layout/cycle1"/>
    <dgm:cxn modelId="{5083E038-736F-4F0D-A6E3-27BF7E4E6B61}" type="presOf" srcId="{1737E6BA-0D2A-44E9-8CF0-3FC6A78D530F}" destId="{C0C96A4D-CB4A-4B24-B4FE-BABD831BA194}" srcOrd="0" destOrd="0" presId="urn:microsoft.com/office/officeart/2005/8/layout/cycle1"/>
    <dgm:cxn modelId="{29C1511C-1F53-482C-A446-56FCE19381A7}" type="presOf" srcId="{109EEFEF-680F-43E2-8778-77C0668D5856}" destId="{ABF80CFE-1C70-416A-B15B-4612785DF529}" srcOrd="0" destOrd="0" presId="urn:microsoft.com/office/officeart/2005/8/layout/cycle1"/>
    <dgm:cxn modelId="{A396CA2B-DF96-4E25-A2D9-B862BD0AF435}" type="presOf" srcId="{266C54BA-FA4F-4B5D-B761-DED98ECFC06A}" destId="{9D8A6049-57C5-4C19-8D9D-7A10E8BE5CB4}" srcOrd="0" destOrd="0" presId="urn:microsoft.com/office/officeart/2005/8/layout/cycle1"/>
    <dgm:cxn modelId="{28E37D91-93BE-4C0D-BDB8-7D5360DAC5EF}" type="presOf" srcId="{8D8BD34C-AB89-4499-818C-3E3F1DF8505C}" destId="{EC9C8643-6491-4C15-A67A-3FE646971C9D}" srcOrd="0" destOrd="0" presId="urn:microsoft.com/office/officeart/2005/8/layout/cycle1"/>
    <dgm:cxn modelId="{E3E3461C-AE78-4881-B91F-85A407B31B11}" srcId="{1737E6BA-0D2A-44E9-8CF0-3FC6A78D530F}" destId="{266C54BA-FA4F-4B5D-B761-DED98ECFC06A}" srcOrd="3" destOrd="0" parTransId="{B3EC9409-AB13-4B96-AE1B-D91B0F375A84}" sibTransId="{9F890F13-63EE-414C-BE5A-4D7FF9AC7F25}"/>
    <dgm:cxn modelId="{E6D29062-369E-4C90-822E-19C17951C0BE}" srcId="{1737E6BA-0D2A-44E9-8CF0-3FC6A78D530F}" destId="{109EEFEF-680F-43E2-8778-77C0668D5856}" srcOrd="1" destOrd="0" parTransId="{B4B08C65-117A-4611-BCFC-471394BAD69C}" sibTransId="{C2B31506-FDB8-4B77-929F-1F8F55D0EF2C}"/>
    <dgm:cxn modelId="{21155523-5E75-4E33-9792-E912192BF8DD}" type="presOf" srcId="{9F890F13-63EE-414C-BE5A-4D7FF9AC7F25}" destId="{85B201BD-AC06-4DA7-97AE-FEEA5C0DF87B}" srcOrd="0" destOrd="0" presId="urn:microsoft.com/office/officeart/2005/8/layout/cycle1"/>
    <dgm:cxn modelId="{2C5BCA23-F570-4763-B164-525A5A481645}" type="presOf" srcId="{21AA32DA-1A64-46F5-85CC-72AC1ECE0F3D}" destId="{5797BDCB-0B34-4AF4-A2FD-48B0F54F785D}" srcOrd="0" destOrd="0" presId="urn:microsoft.com/office/officeart/2005/8/layout/cycle1"/>
    <dgm:cxn modelId="{A2BAE20B-6E1F-4F63-8DDE-F13582118D16}" srcId="{1737E6BA-0D2A-44E9-8CF0-3FC6A78D530F}" destId="{39A215B4-1DFA-4240-ABE2-0B24392D39FA}" srcOrd="2" destOrd="0" parTransId="{A794A8BB-3AC5-4AE8-A5ED-37B049A41E8A}" sibTransId="{0235CA02-2313-4879-96DA-AFD3AA5C18AC}"/>
    <dgm:cxn modelId="{73E13832-3EF3-4F9F-8249-3565CE6BF08C}" type="presParOf" srcId="{C0C96A4D-CB4A-4B24-B4FE-BABD831BA194}" destId="{C55F9D38-810E-4F18-B3EE-B9BAF7B24920}" srcOrd="0" destOrd="0" presId="urn:microsoft.com/office/officeart/2005/8/layout/cycle1"/>
    <dgm:cxn modelId="{9D161D75-3B5A-46A0-B486-5C1BEC38B31F}" type="presParOf" srcId="{C0C96A4D-CB4A-4B24-B4FE-BABD831BA194}" destId="{5797BDCB-0B34-4AF4-A2FD-48B0F54F785D}" srcOrd="1" destOrd="0" presId="urn:microsoft.com/office/officeart/2005/8/layout/cycle1"/>
    <dgm:cxn modelId="{8C3DFDAF-9289-47C1-BD33-D057512249C4}" type="presParOf" srcId="{C0C96A4D-CB4A-4B24-B4FE-BABD831BA194}" destId="{EC9C8643-6491-4C15-A67A-3FE646971C9D}" srcOrd="2" destOrd="0" presId="urn:microsoft.com/office/officeart/2005/8/layout/cycle1"/>
    <dgm:cxn modelId="{2E4F8CFA-102E-40BC-BB32-94460F5EC7B9}" type="presParOf" srcId="{C0C96A4D-CB4A-4B24-B4FE-BABD831BA194}" destId="{6CD06880-3AA5-4209-9021-519A300A1869}" srcOrd="3" destOrd="0" presId="urn:microsoft.com/office/officeart/2005/8/layout/cycle1"/>
    <dgm:cxn modelId="{EEC8FD3A-550A-4141-AA67-34F302638F3E}" type="presParOf" srcId="{C0C96A4D-CB4A-4B24-B4FE-BABD831BA194}" destId="{ABF80CFE-1C70-416A-B15B-4612785DF529}" srcOrd="4" destOrd="0" presId="urn:microsoft.com/office/officeart/2005/8/layout/cycle1"/>
    <dgm:cxn modelId="{B3847819-6A92-4173-A759-341CCC5B328C}" type="presParOf" srcId="{C0C96A4D-CB4A-4B24-B4FE-BABD831BA194}" destId="{D8D88BF4-1C88-415E-A24B-FA796E971D24}" srcOrd="5" destOrd="0" presId="urn:microsoft.com/office/officeart/2005/8/layout/cycle1"/>
    <dgm:cxn modelId="{9BCB66A7-BD5D-4D23-A713-16219BB80C13}" type="presParOf" srcId="{C0C96A4D-CB4A-4B24-B4FE-BABD831BA194}" destId="{EFEE6D8E-B882-48B3-AE93-6A1D36DF905B}" srcOrd="6" destOrd="0" presId="urn:microsoft.com/office/officeart/2005/8/layout/cycle1"/>
    <dgm:cxn modelId="{37F312B1-BA4A-4049-86F4-280C78A6DBDA}" type="presParOf" srcId="{C0C96A4D-CB4A-4B24-B4FE-BABD831BA194}" destId="{D53D1E8F-3C2E-4B4B-BA75-5B9763872CCB}" srcOrd="7" destOrd="0" presId="urn:microsoft.com/office/officeart/2005/8/layout/cycle1"/>
    <dgm:cxn modelId="{579E2493-D0BA-46BC-8535-620957E6AAF2}" type="presParOf" srcId="{C0C96A4D-CB4A-4B24-B4FE-BABD831BA194}" destId="{C385A9D8-4521-4DEC-AA05-90F429DFD8D9}" srcOrd="8" destOrd="0" presId="urn:microsoft.com/office/officeart/2005/8/layout/cycle1"/>
    <dgm:cxn modelId="{A9E7378D-6EE5-4276-86A5-BC090CB44E1D}" type="presParOf" srcId="{C0C96A4D-CB4A-4B24-B4FE-BABD831BA194}" destId="{5293DB98-4424-406D-ADEE-3D42695483F6}" srcOrd="9" destOrd="0" presId="urn:microsoft.com/office/officeart/2005/8/layout/cycle1"/>
    <dgm:cxn modelId="{85D43576-A1AC-45E3-9E21-ECC7D1E5F59A}" type="presParOf" srcId="{C0C96A4D-CB4A-4B24-B4FE-BABD831BA194}" destId="{9D8A6049-57C5-4C19-8D9D-7A10E8BE5CB4}" srcOrd="10" destOrd="0" presId="urn:microsoft.com/office/officeart/2005/8/layout/cycle1"/>
    <dgm:cxn modelId="{5A41CF66-A266-409E-8419-AE14FAC84E61}" type="presParOf" srcId="{C0C96A4D-CB4A-4B24-B4FE-BABD831BA194}" destId="{85B201BD-AC06-4DA7-97AE-FEEA5C0DF87B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A91CCF-33E4-4154-8A0F-35C50400F36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4A0830-FC63-4E14-9627-3CD5999CE131}">
      <dgm:prSet phldrT="[Текст]" custT="1"/>
      <dgm:spPr/>
      <dgm:t>
        <a:bodyPr/>
        <a:lstStyle/>
        <a:p>
          <a:r>
            <a:rPr lang="ru-RU" sz="3200" dirty="0" smtClean="0">
              <a:latin typeface="+mn-lt"/>
              <a:cs typeface="Times New Roman" pitchFamily="18" charset="0"/>
            </a:rPr>
            <a:t>1 этап</a:t>
          </a:r>
          <a:endParaRPr lang="ru-RU" sz="3200" dirty="0">
            <a:latin typeface="+mn-lt"/>
            <a:cs typeface="Times New Roman" pitchFamily="18" charset="0"/>
          </a:endParaRPr>
        </a:p>
      </dgm:t>
    </dgm:pt>
    <dgm:pt modelId="{957D937E-4487-4501-9FCD-00497D86A0EA}" type="parTrans" cxnId="{178B55E2-A474-4FBF-ACD5-77C908049EDB}">
      <dgm:prSet/>
      <dgm:spPr/>
      <dgm:t>
        <a:bodyPr/>
        <a:lstStyle/>
        <a:p>
          <a:endParaRPr lang="ru-RU"/>
        </a:p>
      </dgm:t>
    </dgm:pt>
    <dgm:pt modelId="{8A4726E8-72CA-4242-81F6-CA789B5D320F}" type="sibTrans" cxnId="{178B55E2-A474-4FBF-ACD5-77C908049EDB}">
      <dgm:prSet/>
      <dgm:spPr/>
      <dgm:t>
        <a:bodyPr/>
        <a:lstStyle/>
        <a:p>
          <a:endParaRPr lang="ru-RU"/>
        </a:p>
      </dgm:t>
    </dgm:pt>
    <dgm:pt modelId="{19E0D721-1ED6-4F9B-8F4A-2790CE4334B3}">
      <dgm:prSet phldrT="[Текст]" custT="1"/>
      <dgm:spPr/>
      <dgm:t>
        <a:bodyPr anchor="ctr"/>
        <a:lstStyle/>
        <a:p>
          <a:r>
            <a:rPr lang="ru-RU" sz="1800" dirty="0" smtClean="0">
              <a:latin typeface="+mn-lt"/>
              <a:cs typeface="Times New Roman" pitchFamily="18" charset="0"/>
            </a:rPr>
            <a:t>Оценка эффективности внедрения АСУ ЭП</a:t>
          </a:r>
          <a:endParaRPr lang="ru-RU" sz="1800" dirty="0">
            <a:latin typeface="+mn-lt"/>
            <a:cs typeface="Times New Roman" pitchFamily="18" charset="0"/>
          </a:endParaRPr>
        </a:p>
      </dgm:t>
    </dgm:pt>
    <dgm:pt modelId="{CB438B30-FFC9-467E-9A38-1890C0D5676D}" type="parTrans" cxnId="{3E73C5EF-40D9-4D68-B1D2-B58A70DF7431}">
      <dgm:prSet/>
      <dgm:spPr/>
      <dgm:t>
        <a:bodyPr/>
        <a:lstStyle/>
        <a:p>
          <a:endParaRPr lang="ru-RU"/>
        </a:p>
      </dgm:t>
    </dgm:pt>
    <dgm:pt modelId="{A9BB9BE5-F311-4CF0-8794-13F177ABA9BB}" type="sibTrans" cxnId="{3E73C5EF-40D9-4D68-B1D2-B58A70DF7431}">
      <dgm:prSet/>
      <dgm:spPr/>
      <dgm:t>
        <a:bodyPr/>
        <a:lstStyle/>
        <a:p>
          <a:endParaRPr lang="ru-RU"/>
        </a:p>
      </dgm:t>
    </dgm:pt>
    <dgm:pt modelId="{F4055E7E-EBEC-4F10-A392-5B72F84AEB6D}">
      <dgm:prSet phldrT="[Текст]" custT="1"/>
      <dgm:spPr/>
      <dgm:t>
        <a:bodyPr/>
        <a:lstStyle/>
        <a:p>
          <a:r>
            <a:rPr lang="ru-RU" sz="3200" dirty="0" smtClean="0">
              <a:latin typeface="+mn-lt"/>
              <a:cs typeface="Times New Roman" pitchFamily="18" charset="0"/>
            </a:rPr>
            <a:t>2 этап</a:t>
          </a:r>
          <a:endParaRPr lang="ru-RU" sz="3200" dirty="0">
            <a:latin typeface="+mn-lt"/>
            <a:cs typeface="Times New Roman" pitchFamily="18" charset="0"/>
          </a:endParaRPr>
        </a:p>
      </dgm:t>
    </dgm:pt>
    <dgm:pt modelId="{45E852BA-97E9-4DD2-84ED-96DC5ECA2596}" type="parTrans" cxnId="{8A710FE9-AF2B-4E18-8DD9-3489336D7E46}">
      <dgm:prSet/>
      <dgm:spPr/>
      <dgm:t>
        <a:bodyPr/>
        <a:lstStyle/>
        <a:p>
          <a:endParaRPr lang="ru-RU"/>
        </a:p>
      </dgm:t>
    </dgm:pt>
    <dgm:pt modelId="{EEDCF431-04E7-43E6-B8C4-A9B617E9256B}" type="sibTrans" cxnId="{8A710FE9-AF2B-4E18-8DD9-3489336D7E46}">
      <dgm:prSet/>
      <dgm:spPr/>
      <dgm:t>
        <a:bodyPr/>
        <a:lstStyle/>
        <a:p>
          <a:endParaRPr lang="ru-RU"/>
        </a:p>
      </dgm:t>
    </dgm:pt>
    <dgm:pt modelId="{4F7D2CA2-9D75-4699-8DA7-3F4BB30A08CB}">
      <dgm:prSet custT="1"/>
      <dgm:spPr/>
      <dgm:t>
        <a:bodyPr/>
        <a:lstStyle/>
        <a:p>
          <a:r>
            <a:rPr lang="ru-RU" sz="3200" dirty="0" smtClean="0"/>
            <a:t>3 </a:t>
          </a:r>
          <a:r>
            <a:rPr lang="ru-RU" sz="3200" dirty="0" smtClean="0">
              <a:latin typeface="+mn-lt"/>
              <a:cs typeface="Times New Roman" pitchFamily="18" charset="0"/>
            </a:rPr>
            <a:t>этап</a:t>
          </a:r>
          <a:endParaRPr lang="ru-RU" sz="3200" dirty="0">
            <a:latin typeface="+mn-lt"/>
            <a:cs typeface="Times New Roman" pitchFamily="18" charset="0"/>
          </a:endParaRPr>
        </a:p>
      </dgm:t>
    </dgm:pt>
    <dgm:pt modelId="{A0268075-3E5E-4B9C-9D69-B26501276B1B}" type="parTrans" cxnId="{C995446D-4D9E-4811-892C-59B799678780}">
      <dgm:prSet/>
      <dgm:spPr/>
      <dgm:t>
        <a:bodyPr/>
        <a:lstStyle/>
        <a:p>
          <a:endParaRPr lang="ru-RU"/>
        </a:p>
      </dgm:t>
    </dgm:pt>
    <dgm:pt modelId="{630EF1E4-0FDB-4DB8-976E-67C4C3FE3F7D}" type="sibTrans" cxnId="{C995446D-4D9E-4811-892C-59B799678780}">
      <dgm:prSet/>
      <dgm:spPr/>
      <dgm:t>
        <a:bodyPr/>
        <a:lstStyle/>
        <a:p>
          <a:endParaRPr lang="ru-RU"/>
        </a:p>
      </dgm:t>
    </dgm:pt>
    <dgm:pt modelId="{847CD276-A1A5-435D-B077-F15A1A918C98}">
      <dgm:prSet custT="1"/>
      <dgm:spPr/>
      <dgm:t>
        <a:bodyPr/>
        <a:lstStyle/>
        <a:p>
          <a:r>
            <a:rPr lang="ru-RU" sz="1800" dirty="0" smtClean="0">
              <a:latin typeface="+mn-lt"/>
              <a:cs typeface="Times New Roman" pitchFamily="18" charset="0"/>
            </a:rPr>
            <a:t>Проектирование</a:t>
          </a:r>
          <a:endParaRPr lang="ru-RU" sz="1800" dirty="0"/>
        </a:p>
      </dgm:t>
    </dgm:pt>
    <dgm:pt modelId="{83691251-A7AB-48B9-89F2-7EAC79AD8013}" type="parTrans" cxnId="{58175513-E904-4471-B346-71EFA2F87A8C}">
      <dgm:prSet/>
      <dgm:spPr/>
      <dgm:t>
        <a:bodyPr/>
        <a:lstStyle/>
        <a:p>
          <a:endParaRPr lang="ru-RU"/>
        </a:p>
      </dgm:t>
    </dgm:pt>
    <dgm:pt modelId="{57368BA9-165F-4FFE-865D-985A088DDAB3}" type="sibTrans" cxnId="{58175513-E904-4471-B346-71EFA2F87A8C}">
      <dgm:prSet/>
      <dgm:spPr/>
      <dgm:t>
        <a:bodyPr/>
        <a:lstStyle/>
        <a:p>
          <a:endParaRPr lang="ru-RU"/>
        </a:p>
      </dgm:t>
    </dgm:pt>
    <dgm:pt modelId="{0D493071-634B-40F0-B2CB-AD19846F41BA}">
      <dgm:prSet custT="1"/>
      <dgm:spPr/>
      <dgm:t>
        <a:bodyPr/>
        <a:lstStyle/>
        <a:p>
          <a:r>
            <a:rPr lang="ru-RU" sz="1800" dirty="0" smtClean="0">
              <a:latin typeface="+mn-lt"/>
              <a:cs typeface="Times New Roman" pitchFamily="18" charset="0"/>
            </a:rPr>
            <a:t>Сертификация предприятия по ГОСТ Р ИСО 50001</a:t>
          </a:r>
          <a:endParaRPr lang="ru-RU" sz="1800" dirty="0">
            <a:latin typeface="+mn-lt"/>
            <a:cs typeface="Times New Roman" pitchFamily="18" charset="0"/>
          </a:endParaRPr>
        </a:p>
      </dgm:t>
    </dgm:pt>
    <dgm:pt modelId="{B2D3B355-B7C9-4D35-8676-FE3E3451A71D}" type="parTrans" cxnId="{9078604C-AFCC-42EB-9FC1-8533EC9CA40A}">
      <dgm:prSet/>
      <dgm:spPr/>
      <dgm:t>
        <a:bodyPr/>
        <a:lstStyle/>
        <a:p>
          <a:endParaRPr lang="ru-RU"/>
        </a:p>
      </dgm:t>
    </dgm:pt>
    <dgm:pt modelId="{408610FD-EE1F-4916-BA51-6AFD8B73383C}" type="sibTrans" cxnId="{9078604C-AFCC-42EB-9FC1-8533EC9CA40A}">
      <dgm:prSet/>
      <dgm:spPr/>
      <dgm:t>
        <a:bodyPr/>
        <a:lstStyle/>
        <a:p>
          <a:endParaRPr lang="ru-RU"/>
        </a:p>
      </dgm:t>
    </dgm:pt>
    <dgm:pt modelId="{DFE7EF2F-1638-4B99-B55B-779918A9C071}">
      <dgm:prSet custT="1"/>
      <dgm:spPr/>
      <dgm:t>
        <a:bodyPr/>
        <a:lstStyle/>
        <a:p>
          <a:r>
            <a:rPr lang="ru-RU" sz="1800" dirty="0" smtClean="0">
              <a:latin typeface="+mn-lt"/>
              <a:cs typeface="Times New Roman" pitchFamily="18" charset="0"/>
            </a:rPr>
            <a:t>Внедрение</a:t>
          </a:r>
          <a:endParaRPr lang="ru-RU" sz="1800" dirty="0"/>
        </a:p>
      </dgm:t>
    </dgm:pt>
    <dgm:pt modelId="{C1AA464C-1E82-4628-A25A-B93CDB4DA3B9}" type="parTrans" cxnId="{89DE190C-F9F9-4295-B059-BAD28F742E8B}">
      <dgm:prSet/>
      <dgm:spPr/>
      <dgm:t>
        <a:bodyPr/>
        <a:lstStyle/>
        <a:p>
          <a:endParaRPr lang="ru-RU"/>
        </a:p>
      </dgm:t>
    </dgm:pt>
    <dgm:pt modelId="{F63A215D-47E0-48A2-9A80-2E44EE50916B}" type="sibTrans" cxnId="{89DE190C-F9F9-4295-B059-BAD28F742E8B}">
      <dgm:prSet/>
      <dgm:spPr/>
      <dgm:t>
        <a:bodyPr/>
        <a:lstStyle/>
        <a:p>
          <a:endParaRPr lang="ru-RU"/>
        </a:p>
      </dgm:t>
    </dgm:pt>
    <dgm:pt modelId="{D33652FF-23B7-48D9-BD3B-D1FF879672E4}">
      <dgm:prSet custT="1"/>
      <dgm:spPr/>
      <dgm:t>
        <a:bodyPr/>
        <a:lstStyle/>
        <a:p>
          <a:r>
            <a:rPr lang="ru-RU" sz="1800" dirty="0" smtClean="0">
              <a:latin typeface="+mn-lt"/>
              <a:cs typeface="Times New Roman" pitchFamily="18" charset="0"/>
            </a:rPr>
            <a:t>Обучение персонала</a:t>
          </a:r>
          <a:endParaRPr lang="ru-RU" sz="1800" dirty="0"/>
        </a:p>
      </dgm:t>
    </dgm:pt>
    <dgm:pt modelId="{1F8707A2-AB98-4CB3-9386-B5992BB5B5CE}" type="parTrans" cxnId="{967E0065-5054-4275-AD21-A902E9548F67}">
      <dgm:prSet/>
      <dgm:spPr/>
      <dgm:t>
        <a:bodyPr/>
        <a:lstStyle/>
        <a:p>
          <a:endParaRPr lang="ru-RU"/>
        </a:p>
      </dgm:t>
    </dgm:pt>
    <dgm:pt modelId="{871F36F1-7557-4281-908E-5EAC4C9E3168}" type="sibTrans" cxnId="{967E0065-5054-4275-AD21-A902E9548F67}">
      <dgm:prSet/>
      <dgm:spPr/>
      <dgm:t>
        <a:bodyPr/>
        <a:lstStyle/>
        <a:p>
          <a:endParaRPr lang="ru-RU"/>
        </a:p>
      </dgm:t>
    </dgm:pt>
    <dgm:pt modelId="{25B35485-C7A2-4B20-B45D-A33E29473B6E}">
      <dgm:prSet custT="1"/>
      <dgm:spPr/>
      <dgm:t>
        <a:bodyPr/>
        <a:lstStyle/>
        <a:p>
          <a:r>
            <a:rPr lang="ru-RU" sz="1800" dirty="0" err="1" smtClean="0"/>
            <a:t>Предпроектное</a:t>
          </a:r>
          <a:r>
            <a:rPr lang="ru-RU" sz="1800" dirty="0" smtClean="0"/>
            <a:t> обследование </a:t>
          </a:r>
          <a:br>
            <a:rPr lang="ru-RU" sz="1800" dirty="0" smtClean="0"/>
          </a:br>
          <a:r>
            <a:rPr lang="ru-RU" sz="1800" dirty="0" smtClean="0"/>
            <a:t>(анализ существующих на предприятии информационно-измерительных систем)</a:t>
          </a:r>
          <a:endParaRPr lang="ru-RU" sz="1800" dirty="0"/>
        </a:p>
      </dgm:t>
    </dgm:pt>
    <dgm:pt modelId="{642152E7-55AA-4666-8F6D-33D46FC1B900}" type="parTrans" cxnId="{7A1EE952-D313-47E1-91BD-993C127971C3}">
      <dgm:prSet/>
      <dgm:spPr/>
      <dgm:t>
        <a:bodyPr/>
        <a:lstStyle/>
        <a:p>
          <a:endParaRPr lang="ru-RU"/>
        </a:p>
      </dgm:t>
    </dgm:pt>
    <dgm:pt modelId="{4CAA65ED-3990-45D2-AC64-12A86D010945}" type="sibTrans" cxnId="{7A1EE952-D313-47E1-91BD-993C127971C3}">
      <dgm:prSet/>
      <dgm:spPr/>
      <dgm:t>
        <a:bodyPr/>
        <a:lstStyle/>
        <a:p>
          <a:endParaRPr lang="ru-RU"/>
        </a:p>
      </dgm:t>
    </dgm:pt>
    <dgm:pt modelId="{74C2ABBB-C732-4891-853A-2BE980217D3E}">
      <dgm:prSet custT="1"/>
      <dgm:spPr/>
      <dgm:t>
        <a:bodyPr/>
        <a:lstStyle/>
        <a:p>
          <a:r>
            <a:rPr lang="ru-RU" sz="1800" dirty="0" smtClean="0"/>
            <a:t>Разработка и утверждение технического задания</a:t>
          </a:r>
          <a:endParaRPr lang="ru-RU" sz="1800" dirty="0"/>
        </a:p>
      </dgm:t>
    </dgm:pt>
    <dgm:pt modelId="{06C5F6B7-28CF-4D30-ABD4-0BF5BDBC849B}" type="parTrans" cxnId="{B148798B-83B2-4BE6-AA1E-E5560BB63051}">
      <dgm:prSet/>
      <dgm:spPr/>
      <dgm:t>
        <a:bodyPr/>
        <a:lstStyle/>
        <a:p>
          <a:endParaRPr lang="ru-RU"/>
        </a:p>
      </dgm:t>
    </dgm:pt>
    <dgm:pt modelId="{A16AE86E-4ED2-41CD-8AB3-71FDE39D9F44}" type="sibTrans" cxnId="{B148798B-83B2-4BE6-AA1E-E5560BB63051}">
      <dgm:prSet/>
      <dgm:spPr/>
      <dgm:t>
        <a:bodyPr/>
        <a:lstStyle/>
        <a:p>
          <a:endParaRPr lang="ru-RU"/>
        </a:p>
      </dgm:t>
    </dgm:pt>
    <dgm:pt modelId="{AE4B0696-585A-4AD1-8303-146C85C4D13D}" type="pres">
      <dgm:prSet presAssocID="{37A91CCF-33E4-4154-8A0F-35C50400F36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AFC3C9-91F7-46E6-B836-B2C9F01BE038}" type="pres">
      <dgm:prSet presAssocID="{574A0830-FC63-4E14-9627-3CD5999CE131}" presName="composite" presStyleCnt="0"/>
      <dgm:spPr/>
    </dgm:pt>
    <dgm:pt modelId="{9C213F32-8790-4E04-83A4-64B56BA73DB8}" type="pres">
      <dgm:prSet presAssocID="{574A0830-FC63-4E14-9627-3CD5999CE13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D485E6-6F71-4152-A743-6B23D66BF930}" type="pres">
      <dgm:prSet presAssocID="{574A0830-FC63-4E14-9627-3CD5999CE131}" presName="descendantText" presStyleLbl="alignAcc1" presStyleIdx="0" presStyleCnt="3" custScaleX="90000" custScaleY="100000" custLinFactNeighborX="-51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B5F409-C5C9-43A8-9AFD-23ABE2110D01}" type="pres">
      <dgm:prSet presAssocID="{8A4726E8-72CA-4242-81F6-CA789B5D320F}" presName="sp" presStyleCnt="0"/>
      <dgm:spPr/>
    </dgm:pt>
    <dgm:pt modelId="{9DDC3CB0-E92C-409F-AAE6-66B22F71D7DD}" type="pres">
      <dgm:prSet presAssocID="{F4055E7E-EBEC-4F10-A392-5B72F84AEB6D}" presName="composite" presStyleCnt="0"/>
      <dgm:spPr/>
    </dgm:pt>
    <dgm:pt modelId="{9E32CED4-5D36-44E6-8764-29486B4EEA3C}" type="pres">
      <dgm:prSet presAssocID="{F4055E7E-EBEC-4F10-A392-5B72F84AEB6D}" presName="parentText" presStyleLbl="alignNode1" presStyleIdx="1" presStyleCnt="3" custLinFactNeighborY="-49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4C69CD-48FE-4B65-AEFB-3AECEBD9D14E}" type="pres">
      <dgm:prSet presAssocID="{F4055E7E-EBEC-4F10-A392-5B72F84AEB6D}" presName="descendantText" presStyleLbl="alignAcc1" presStyleIdx="1" presStyleCnt="3" custScaleX="97450" custScaleY="99909" custLinFactNeighborX="-1302" custLinFactNeighborY="-8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083B3-E1AA-4713-BB9C-A0F6774A21B6}" type="pres">
      <dgm:prSet presAssocID="{EEDCF431-04E7-43E6-B8C4-A9B617E9256B}" presName="sp" presStyleCnt="0"/>
      <dgm:spPr/>
    </dgm:pt>
    <dgm:pt modelId="{49AE1FE4-2A4E-472B-B5E5-F7E3205765E8}" type="pres">
      <dgm:prSet presAssocID="{4F7D2CA2-9D75-4699-8DA7-3F4BB30A08CB}" presName="composite" presStyleCnt="0"/>
      <dgm:spPr/>
    </dgm:pt>
    <dgm:pt modelId="{478016DA-2F88-43F9-B8C8-31F33E8DA9A4}" type="pres">
      <dgm:prSet presAssocID="{4F7D2CA2-9D75-4699-8DA7-3F4BB30A08CB}" presName="parentText" presStyleLbl="alignNode1" presStyleIdx="2" presStyleCnt="3" custLinFactNeighborY="69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A33D3A-75FF-4B03-B186-101902089C8D}" type="pres">
      <dgm:prSet presAssocID="{4F7D2CA2-9D75-4699-8DA7-3F4BB30A08C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7E0065-5054-4275-AD21-A902E9548F67}" srcId="{4F7D2CA2-9D75-4699-8DA7-3F4BB30A08CB}" destId="{D33652FF-23B7-48D9-BD3B-D1FF879672E4}" srcOrd="2" destOrd="0" parTransId="{1F8707A2-AB98-4CB3-9386-B5992BB5B5CE}" sibTransId="{871F36F1-7557-4281-908E-5EAC4C9E3168}"/>
    <dgm:cxn modelId="{7A1EE952-D313-47E1-91BD-993C127971C3}" srcId="{F4055E7E-EBEC-4F10-A392-5B72F84AEB6D}" destId="{25B35485-C7A2-4B20-B45D-A33E29473B6E}" srcOrd="0" destOrd="0" parTransId="{642152E7-55AA-4666-8F6D-33D46FC1B900}" sibTransId="{4CAA65ED-3990-45D2-AC64-12A86D010945}"/>
    <dgm:cxn modelId="{58175513-E904-4471-B346-71EFA2F87A8C}" srcId="{4F7D2CA2-9D75-4699-8DA7-3F4BB30A08CB}" destId="{847CD276-A1A5-435D-B077-F15A1A918C98}" srcOrd="0" destOrd="0" parTransId="{83691251-A7AB-48B9-89F2-7EAC79AD8013}" sibTransId="{57368BA9-165F-4FFE-865D-985A088DDAB3}"/>
    <dgm:cxn modelId="{837E9478-353A-43E2-A3BA-C139CC0DBBBE}" type="presOf" srcId="{25B35485-C7A2-4B20-B45D-A33E29473B6E}" destId="{214C69CD-48FE-4B65-AEFB-3AECEBD9D14E}" srcOrd="0" destOrd="0" presId="urn:microsoft.com/office/officeart/2005/8/layout/chevron2"/>
    <dgm:cxn modelId="{89DE190C-F9F9-4295-B059-BAD28F742E8B}" srcId="{4F7D2CA2-9D75-4699-8DA7-3F4BB30A08CB}" destId="{DFE7EF2F-1638-4B99-B55B-779918A9C071}" srcOrd="1" destOrd="0" parTransId="{C1AA464C-1E82-4628-A25A-B93CDB4DA3B9}" sibTransId="{F63A215D-47E0-48A2-9A80-2E44EE50916B}"/>
    <dgm:cxn modelId="{B148798B-83B2-4BE6-AA1E-E5560BB63051}" srcId="{F4055E7E-EBEC-4F10-A392-5B72F84AEB6D}" destId="{74C2ABBB-C732-4891-853A-2BE980217D3E}" srcOrd="1" destOrd="0" parTransId="{06C5F6B7-28CF-4D30-ABD4-0BF5BDBC849B}" sibTransId="{A16AE86E-4ED2-41CD-8AB3-71FDE39D9F44}"/>
    <dgm:cxn modelId="{3F60086D-A28E-4265-A9C7-18E50447AC3B}" type="presOf" srcId="{574A0830-FC63-4E14-9627-3CD5999CE131}" destId="{9C213F32-8790-4E04-83A4-64B56BA73DB8}" srcOrd="0" destOrd="0" presId="urn:microsoft.com/office/officeart/2005/8/layout/chevron2"/>
    <dgm:cxn modelId="{CC44C70B-FB90-4046-BBD5-00D2441A4D1F}" type="presOf" srcId="{19E0D721-1ED6-4F9B-8F4A-2790CE4334B3}" destId="{32D485E6-6F71-4152-A743-6B23D66BF930}" srcOrd="0" destOrd="0" presId="urn:microsoft.com/office/officeart/2005/8/layout/chevron2"/>
    <dgm:cxn modelId="{52AE4A55-2F3F-4EB3-B9D3-C38686723F70}" type="presOf" srcId="{D33652FF-23B7-48D9-BD3B-D1FF879672E4}" destId="{23A33D3A-75FF-4B03-B186-101902089C8D}" srcOrd="0" destOrd="2" presId="urn:microsoft.com/office/officeart/2005/8/layout/chevron2"/>
    <dgm:cxn modelId="{4541CBF7-2AB9-42D8-8E68-67FC06FF7F94}" type="presOf" srcId="{74C2ABBB-C732-4891-853A-2BE980217D3E}" destId="{214C69CD-48FE-4B65-AEFB-3AECEBD9D14E}" srcOrd="0" destOrd="1" presId="urn:microsoft.com/office/officeart/2005/8/layout/chevron2"/>
    <dgm:cxn modelId="{D435927A-528D-4AB4-BAC5-5D4EA6357026}" type="presOf" srcId="{847CD276-A1A5-435D-B077-F15A1A918C98}" destId="{23A33D3A-75FF-4B03-B186-101902089C8D}" srcOrd="0" destOrd="0" presId="urn:microsoft.com/office/officeart/2005/8/layout/chevron2"/>
    <dgm:cxn modelId="{8A710FE9-AF2B-4E18-8DD9-3489336D7E46}" srcId="{37A91CCF-33E4-4154-8A0F-35C50400F364}" destId="{F4055E7E-EBEC-4F10-A392-5B72F84AEB6D}" srcOrd="1" destOrd="0" parTransId="{45E852BA-97E9-4DD2-84ED-96DC5ECA2596}" sibTransId="{EEDCF431-04E7-43E6-B8C4-A9B617E9256B}"/>
    <dgm:cxn modelId="{D5A6C6AA-9AB6-4AB4-92A2-774BE52EC625}" type="presOf" srcId="{4F7D2CA2-9D75-4699-8DA7-3F4BB30A08CB}" destId="{478016DA-2F88-43F9-B8C8-31F33E8DA9A4}" srcOrd="0" destOrd="0" presId="urn:microsoft.com/office/officeart/2005/8/layout/chevron2"/>
    <dgm:cxn modelId="{3E73C5EF-40D9-4D68-B1D2-B58A70DF7431}" srcId="{574A0830-FC63-4E14-9627-3CD5999CE131}" destId="{19E0D721-1ED6-4F9B-8F4A-2790CE4334B3}" srcOrd="0" destOrd="0" parTransId="{CB438B30-FFC9-467E-9A38-1890C0D5676D}" sibTransId="{A9BB9BE5-F311-4CF0-8794-13F177ABA9BB}"/>
    <dgm:cxn modelId="{9078604C-AFCC-42EB-9FC1-8533EC9CA40A}" srcId="{4F7D2CA2-9D75-4699-8DA7-3F4BB30A08CB}" destId="{0D493071-634B-40F0-B2CB-AD19846F41BA}" srcOrd="3" destOrd="0" parTransId="{B2D3B355-B7C9-4D35-8676-FE3E3451A71D}" sibTransId="{408610FD-EE1F-4916-BA51-6AFD8B73383C}"/>
    <dgm:cxn modelId="{289DE5B5-5069-4682-85A0-0D0DF6189FB5}" type="presOf" srcId="{DFE7EF2F-1638-4B99-B55B-779918A9C071}" destId="{23A33D3A-75FF-4B03-B186-101902089C8D}" srcOrd="0" destOrd="1" presId="urn:microsoft.com/office/officeart/2005/8/layout/chevron2"/>
    <dgm:cxn modelId="{C995446D-4D9E-4811-892C-59B799678780}" srcId="{37A91CCF-33E4-4154-8A0F-35C50400F364}" destId="{4F7D2CA2-9D75-4699-8DA7-3F4BB30A08CB}" srcOrd="2" destOrd="0" parTransId="{A0268075-3E5E-4B9C-9D69-B26501276B1B}" sibTransId="{630EF1E4-0FDB-4DB8-976E-67C4C3FE3F7D}"/>
    <dgm:cxn modelId="{0C1B5CA7-B026-46FF-93A8-9FE1D59C1181}" type="presOf" srcId="{F4055E7E-EBEC-4F10-A392-5B72F84AEB6D}" destId="{9E32CED4-5D36-44E6-8764-29486B4EEA3C}" srcOrd="0" destOrd="0" presId="urn:microsoft.com/office/officeart/2005/8/layout/chevron2"/>
    <dgm:cxn modelId="{5A76EA44-D722-4155-8744-223C68E14854}" type="presOf" srcId="{0D493071-634B-40F0-B2CB-AD19846F41BA}" destId="{23A33D3A-75FF-4B03-B186-101902089C8D}" srcOrd="0" destOrd="3" presId="urn:microsoft.com/office/officeart/2005/8/layout/chevron2"/>
    <dgm:cxn modelId="{178B55E2-A474-4FBF-ACD5-77C908049EDB}" srcId="{37A91CCF-33E4-4154-8A0F-35C50400F364}" destId="{574A0830-FC63-4E14-9627-3CD5999CE131}" srcOrd="0" destOrd="0" parTransId="{957D937E-4487-4501-9FCD-00497D86A0EA}" sibTransId="{8A4726E8-72CA-4242-81F6-CA789B5D320F}"/>
    <dgm:cxn modelId="{B4AAF078-54EA-4DB0-B0C3-F66E2EE30A80}" type="presOf" srcId="{37A91CCF-33E4-4154-8A0F-35C50400F364}" destId="{AE4B0696-585A-4AD1-8303-146C85C4D13D}" srcOrd="0" destOrd="0" presId="urn:microsoft.com/office/officeart/2005/8/layout/chevron2"/>
    <dgm:cxn modelId="{85D11A4D-6263-433D-9707-5F4CD175D6D7}" type="presParOf" srcId="{AE4B0696-585A-4AD1-8303-146C85C4D13D}" destId="{75AFC3C9-91F7-46E6-B836-B2C9F01BE038}" srcOrd="0" destOrd="0" presId="urn:microsoft.com/office/officeart/2005/8/layout/chevron2"/>
    <dgm:cxn modelId="{BD36A76E-7E20-49B8-8658-34F93FE4DA2B}" type="presParOf" srcId="{75AFC3C9-91F7-46E6-B836-B2C9F01BE038}" destId="{9C213F32-8790-4E04-83A4-64B56BA73DB8}" srcOrd="0" destOrd="0" presId="urn:microsoft.com/office/officeart/2005/8/layout/chevron2"/>
    <dgm:cxn modelId="{BBAA930B-7F96-46CD-91F3-83D7DF1B16A5}" type="presParOf" srcId="{75AFC3C9-91F7-46E6-B836-B2C9F01BE038}" destId="{32D485E6-6F71-4152-A743-6B23D66BF930}" srcOrd="1" destOrd="0" presId="urn:microsoft.com/office/officeart/2005/8/layout/chevron2"/>
    <dgm:cxn modelId="{63CE5112-5268-4C12-A186-52596540BAD6}" type="presParOf" srcId="{AE4B0696-585A-4AD1-8303-146C85C4D13D}" destId="{FCB5F409-C5C9-43A8-9AFD-23ABE2110D01}" srcOrd="1" destOrd="0" presId="urn:microsoft.com/office/officeart/2005/8/layout/chevron2"/>
    <dgm:cxn modelId="{C30B8442-9649-42F6-B33D-5EE4F65CAC2E}" type="presParOf" srcId="{AE4B0696-585A-4AD1-8303-146C85C4D13D}" destId="{9DDC3CB0-E92C-409F-AAE6-66B22F71D7DD}" srcOrd="2" destOrd="0" presId="urn:microsoft.com/office/officeart/2005/8/layout/chevron2"/>
    <dgm:cxn modelId="{4C106726-B140-4A91-B36C-5E1E8A8B6BC6}" type="presParOf" srcId="{9DDC3CB0-E92C-409F-AAE6-66B22F71D7DD}" destId="{9E32CED4-5D36-44E6-8764-29486B4EEA3C}" srcOrd="0" destOrd="0" presId="urn:microsoft.com/office/officeart/2005/8/layout/chevron2"/>
    <dgm:cxn modelId="{1CFA385E-32D3-467A-AC0A-5AAF90733B6A}" type="presParOf" srcId="{9DDC3CB0-E92C-409F-AAE6-66B22F71D7DD}" destId="{214C69CD-48FE-4B65-AEFB-3AECEBD9D14E}" srcOrd="1" destOrd="0" presId="urn:microsoft.com/office/officeart/2005/8/layout/chevron2"/>
    <dgm:cxn modelId="{88C573A5-1838-4ED6-A740-19316082B3AC}" type="presParOf" srcId="{AE4B0696-585A-4AD1-8303-146C85C4D13D}" destId="{723083B3-E1AA-4713-BB9C-A0F6774A21B6}" srcOrd="3" destOrd="0" presId="urn:microsoft.com/office/officeart/2005/8/layout/chevron2"/>
    <dgm:cxn modelId="{D173C526-4F12-499C-BFE1-599262C3F3C1}" type="presParOf" srcId="{AE4B0696-585A-4AD1-8303-146C85C4D13D}" destId="{49AE1FE4-2A4E-472B-B5E5-F7E3205765E8}" srcOrd="4" destOrd="0" presId="urn:microsoft.com/office/officeart/2005/8/layout/chevron2"/>
    <dgm:cxn modelId="{8B5012EF-44D3-498D-AD69-AF85184973F6}" type="presParOf" srcId="{49AE1FE4-2A4E-472B-B5E5-F7E3205765E8}" destId="{478016DA-2F88-43F9-B8C8-31F33E8DA9A4}" srcOrd="0" destOrd="0" presId="urn:microsoft.com/office/officeart/2005/8/layout/chevron2"/>
    <dgm:cxn modelId="{E34ECB92-2305-4C95-99F0-EAF72C58002F}" type="presParOf" srcId="{49AE1FE4-2A4E-472B-B5E5-F7E3205765E8}" destId="{23A33D3A-75FF-4B03-B186-101902089C8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7BDCB-0B34-4AF4-A2FD-48B0F54F785D}">
      <dsp:nvSpPr>
        <dsp:cNvPr id="0" name=""/>
        <dsp:cNvSpPr/>
      </dsp:nvSpPr>
      <dsp:spPr>
        <a:xfrm>
          <a:off x="3152849" y="427080"/>
          <a:ext cx="586515" cy="446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DEEBF7"/>
              </a:solidFill>
            </a:rPr>
            <a:t>о</a:t>
          </a:r>
          <a:endParaRPr lang="ru-RU" sz="1500" kern="1200" dirty="0">
            <a:solidFill>
              <a:srgbClr val="DEEBF7"/>
            </a:solidFill>
          </a:endParaRPr>
        </a:p>
      </dsp:txBody>
      <dsp:txXfrm>
        <a:off x="3152849" y="427080"/>
        <a:ext cx="586515" cy="446783"/>
      </dsp:txXfrm>
    </dsp:sp>
    <dsp:sp modelId="{EC9C8643-6491-4C15-A67A-3FE646971C9D}">
      <dsp:nvSpPr>
        <dsp:cNvPr id="0" name=""/>
        <dsp:cNvSpPr/>
      </dsp:nvSpPr>
      <dsp:spPr>
        <a:xfrm>
          <a:off x="832511" y="-130"/>
          <a:ext cx="3264198" cy="3264198"/>
        </a:xfrm>
        <a:prstGeom prst="circularArrow">
          <a:avLst>
            <a:gd name="adj1" fmla="val 6902"/>
            <a:gd name="adj2" fmla="val 465313"/>
            <a:gd name="adj3" fmla="val 1471400"/>
            <a:gd name="adj4" fmla="val 19613734"/>
            <a:gd name="adj5" fmla="val 80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F80CFE-1C70-416A-B15B-4612785DF529}">
      <dsp:nvSpPr>
        <dsp:cNvPr id="0" name=""/>
        <dsp:cNvSpPr/>
      </dsp:nvSpPr>
      <dsp:spPr>
        <a:xfrm>
          <a:off x="3174978" y="2373234"/>
          <a:ext cx="542256" cy="480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DEEBF7"/>
              </a:solidFill>
            </a:rPr>
            <a:t>о</a:t>
          </a:r>
          <a:endParaRPr lang="ru-RU" sz="1500" kern="1200" dirty="0">
            <a:solidFill>
              <a:srgbClr val="DEEBF7"/>
            </a:solidFill>
          </a:endParaRPr>
        </a:p>
      </dsp:txBody>
      <dsp:txXfrm>
        <a:off x="3174978" y="2373234"/>
        <a:ext cx="542256" cy="480460"/>
      </dsp:txXfrm>
    </dsp:sp>
    <dsp:sp modelId="{D8D88BF4-1C88-415E-A24B-FA796E971D24}">
      <dsp:nvSpPr>
        <dsp:cNvPr id="0" name=""/>
        <dsp:cNvSpPr/>
      </dsp:nvSpPr>
      <dsp:spPr>
        <a:xfrm>
          <a:off x="832511" y="-130"/>
          <a:ext cx="3264198" cy="3264198"/>
        </a:xfrm>
        <a:prstGeom prst="circularArrow">
          <a:avLst>
            <a:gd name="adj1" fmla="val 6902"/>
            <a:gd name="adj2" fmla="val 465313"/>
            <a:gd name="adj3" fmla="val 6943717"/>
            <a:gd name="adj4" fmla="val 3553069"/>
            <a:gd name="adj5" fmla="val 80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3D1E8F-3C2E-4B4B-BA75-5B9763872CCB}">
      <dsp:nvSpPr>
        <dsp:cNvPr id="0" name=""/>
        <dsp:cNvSpPr/>
      </dsp:nvSpPr>
      <dsp:spPr>
        <a:xfrm>
          <a:off x="1267405" y="2303685"/>
          <a:ext cx="431418" cy="619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DEEBF7"/>
              </a:solidFill>
            </a:rPr>
            <a:t>о</a:t>
          </a:r>
          <a:endParaRPr lang="ru-RU" sz="1500" kern="1200" dirty="0">
            <a:solidFill>
              <a:srgbClr val="DEEBF7"/>
            </a:solidFill>
          </a:endParaRPr>
        </a:p>
      </dsp:txBody>
      <dsp:txXfrm>
        <a:off x="1267405" y="2303685"/>
        <a:ext cx="431418" cy="619556"/>
      </dsp:txXfrm>
    </dsp:sp>
    <dsp:sp modelId="{C385A9D8-4521-4DEC-AA05-90F429DFD8D9}">
      <dsp:nvSpPr>
        <dsp:cNvPr id="0" name=""/>
        <dsp:cNvSpPr/>
      </dsp:nvSpPr>
      <dsp:spPr>
        <a:xfrm>
          <a:off x="832511" y="-130"/>
          <a:ext cx="3264198" cy="3264198"/>
        </a:xfrm>
        <a:prstGeom prst="circularArrow">
          <a:avLst>
            <a:gd name="adj1" fmla="val 6902"/>
            <a:gd name="adj2" fmla="val 465313"/>
            <a:gd name="adj3" fmla="val 12600998"/>
            <a:gd name="adj4" fmla="val 8975988"/>
            <a:gd name="adj5" fmla="val 80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A6049-57C5-4C19-8D9D-7A10E8BE5CB4}">
      <dsp:nvSpPr>
        <dsp:cNvPr id="0" name=""/>
        <dsp:cNvSpPr/>
      </dsp:nvSpPr>
      <dsp:spPr>
        <a:xfrm>
          <a:off x="1035724" y="519180"/>
          <a:ext cx="894780" cy="2625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DEEBF7"/>
              </a:solidFill>
            </a:rPr>
            <a:t>о</a:t>
          </a:r>
          <a:endParaRPr lang="ru-RU" sz="1500" kern="1200" dirty="0">
            <a:solidFill>
              <a:srgbClr val="DEEBF7"/>
            </a:solidFill>
          </a:endParaRPr>
        </a:p>
      </dsp:txBody>
      <dsp:txXfrm>
        <a:off x="1035724" y="519180"/>
        <a:ext cx="894780" cy="262585"/>
      </dsp:txXfrm>
    </dsp:sp>
    <dsp:sp modelId="{85B201BD-AC06-4DA7-97AE-FEEA5C0DF87B}">
      <dsp:nvSpPr>
        <dsp:cNvPr id="0" name=""/>
        <dsp:cNvSpPr/>
      </dsp:nvSpPr>
      <dsp:spPr>
        <a:xfrm>
          <a:off x="829084" y="652"/>
          <a:ext cx="3264198" cy="3264198"/>
        </a:xfrm>
        <a:prstGeom prst="circularArrow">
          <a:avLst>
            <a:gd name="adj1" fmla="val 6902"/>
            <a:gd name="adj2" fmla="val 465313"/>
            <a:gd name="adj3" fmla="val 17520740"/>
            <a:gd name="adj4" fmla="val 13997535"/>
            <a:gd name="adj5" fmla="val 80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13F32-8790-4E04-83A4-64B56BA73DB8}">
      <dsp:nvSpPr>
        <dsp:cNvPr id="0" name=""/>
        <dsp:cNvSpPr/>
      </dsp:nvSpPr>
      <dsp:spPr>
        <a:xfrm rot="5400000">
          <a:off x="-278070" y="281195"/>
          <a:ext cx="1853800" cy="129766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+mn-lt"/>
              <a:cs typeface="Times New Roman" pitchFamily="18" charset="0"/>
            </a:rPr>
            <a:t>1 этап</a:t>
          </a:r>
          <a:endParaRPr lang="ru-RU" sz="3200" kern="1200" dirty="0">
            <a:latin typeface="+mn-lt"/>
            <a:cs typeface="Times New Roman" pitchFamily="18" charset="0"/>
          </a:endParaRPr>
        </a:p>
      </dsp:txBody>
      <dsp:txXfrm rot="-5400000">
        <a:off x="0" y="651955"/>
        <a:ext cx="1297660" cy="556140"/>
      </dsp:txXfrm>
    </dsp:sp>
    <dsp:sp modelId="{32D485E6-6F71-4152-A743-6B23D66BF930}">
      <dsp:nvSpPr>
        <dsp:cNvPr id="0" name=""/>
        <dsp:cNvSpPr/>
      </dsp:nvSpPr>
      <dsp:spPr>
        <a:xfrm rot="5400000">
          <a:off x="3229703" y="-1936827"/>
          <a:ext cx="1204970" cy="50848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+mn-lt"/>
              <a:cs typeface="Times New Roman" pitchFamily="18" charset="0"/>
            </a:rPr>
            <a:t>Оценка эффективности внедрения АСУ ЭП</a:t>
          </a:r>
          <a:endParaRPr lang="ru-RU" sz="1800" kern="1200" dirty="0">
            <a:latin typeface="+mn-lt"/>
            <a:cs typeface="Times New Roman" pitchFamily="18" charset="0"/>
          </a:endParaRPr>
        </a:p>
      </dsp:txBody>
      <dsp:txXfrm rot="-5400000">
        <a:off x="1289751" y="61947"/>
        <a:ext cx="5026053" cy="1087326"/>
      </dsp:txXfrm>
    </dsp:sp>
    <dsp:sp modelId="{9E32CED4-5D36-44E6-8764-29486B4EEA3C}">
      <dsp:nvSpPr>
        <dsp:cNvPr id="0" name=""/>
        <dsp:cNvSpPr/>
      </dsp:nvSpPr>
      <dsp:spPr>
        <a:xfrm rot="5400000">
          <a:off x="-278070" y="1934263"/>
          <a:ext cx="1853800" cy="129766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+mn-lt"/>
              <a:cs typeface="Times New Roman" pitchFamily="18" charset="0"/>
            </a:rPr>
            <a:t>2 этап</a:t>
          </a:r>
          <a:endParaRPr lang="ru-RU" sz="3200" kern="1200" dirty="0">
            <a:latin typeface="+mn-lt"/>
            <a:cs typeface="Times New Roman" pitchFamily="18" charset="0"/>
          </a:endParaRPr>
        </a:p>
      </dsp:txBody>
      <dsp:txXfrm rot="-5400000">
        <a:off x="0" y="2305023"/>
        <a:ext cx="1297660" cy="556140"/>
      </dsp:txXfrm>
    </dsp:sp>
    <dsp:sp modelId="{214C69CD-48FE-4B65-AEFB-3AECEBD9D14E}">
      <dsp:nvSpPr>
        <dsp:cNvPr id="0" name=""/>
        <dsp:cNvSpPr/>
      </dsp:nvSpPr>
      <dsp:spPr>
        <a:xfrm rot="5400000">
          <a:off x="3447093" y="-494770"/>
          <a:ext cx="1203873" cy="55057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/>
            <a:t>Предпроектное</a:t>
          </a:r>
          <a:r>
            <a:rPr lang="ru-RU" sz="1800" kern="1200" dirty="0" smtClean="0"/>
            <a:t> обследование </a:t>
          </a:r>
          <a:br>
            <a:rPr lang="ru-RU" sz="1800" kern="1200" dirty="0" smtClean="0"/>
          </a:br>
          <a:r>
            <a:rPr lang="ru-RU" sz="1800" kern="1200" dirty="0" smtClean="0"/>
            <a:t>(анализ существующих на предприятии информационно-измерительных систем)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Разработка и утверждение технического задания</a:t>
          </a:r>
          <a:endParaRPr lang="ru-RU" sz="1800" kern="1200" dirty="0"/>
        </a:p>
      </dsp:txBody>
      <dsp:txXfrm rot="-5400000">
        <a:off x="1296135" y="1714956"/>
        <a:ext cx="5447022" cy="1086337"/>
      </dsp:txXfrm>
    </dsp:sp>
    <dsp:sp modelId="{478016DA-2F88-43F9-B8C8-31F33E8DA9A4}">
      <dsp:nvSpPr>
        <dsp:cNvPr id="0" name=""/>
        <dsp:cNvSpPr/>
      </dsp:nvSpPr>
      <dsp:spPr>
        <a:xfrm rot="5400000">
          <a:off x="-278070" y="3608845"/>
          <a:ext cx="1853800" cy="129766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3 </a:t>
          </a:r>
          <a:r>
            <a:rPr lang="ru-RU" sz="3200" kern="1200" dirty="0" smtClean="0">
              <a:latin typeface="+mn-lt"/>
              <a:cs typeface="Times New Roman" pitchFamily="18" charset="0"/>
            </a:rPr>
            <a:t>этап</a:t>
          </a:r>
          <a:endParaRPr lang="ru-RU" sz="3200" kern="1200" dirty="0">
            <a:latin typeface="+mn-lt"/>
            <a:cs typeface="Times New Roman" pitchFamily="18" charset="0"/>
          </a:endParaRPr>
        </a:p>
      </dsp:txBody>
      <dsp:txXfrm rot="-5400000">
        <a:off x="0" y="3979605"/>
        <a:ext cx="1297660" cy="556140"/>
      </dsp:txXfrm>
    </dsp:sp>
    <dsp:sp modelId="{23A33D3A-75FF-4B03-B186-101902089C8D}">
      <dsp:nvSpPr>
        <dsp:cNvPr id="0" name=""/>
        <dsp:cNvSpPr/>
      </dsp:nvSpPr>
      <dsp:spPr>
        <a:xfrm rot="5400000">
          <a:off x="3520106" y="1105204"/>
          <a:ext cx="1204970" cy="56498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+mn-lt"/>
              <a:cs typeface="Times New Roman" pitchFamily="18" charset="0"/>
            </a:rPr>
            <a:t>Проектирование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+mn-lt"/>
              <a:cs typeface="Times New Roman" pitchFamily="18" charset="0"/>
            </a:rPr>
            <a:t>Внедрение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+mn-lt"/>
              <a:cs typeface="Times New Roman" pitchFamily="18" charset="0"/>
            </a:rPr>
            <a:t>Обучение персонала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+mn-lt"/>
              <a:cs typeface="Times New Roman" pitchFamily="18" charset="0"/>
            </a:rPr>
            <a:t>Сертификация предприятия по ГОСТ Р ИСО 50001</a:t>
          </a:r>
          <a:endParaRPr lang="ru-RU" sz="1800" kern="1200" dirty="0">
            <a:latin typeface="+mn-lt"/>
            <a:cs typeface="Times New Roman" pitchFamily="18" charset="0"/>
          </a:endParaRPr>
        </a:p>
      </dsp:txBody>
      <dsp:txXfrm rot="-5400000">
        <a:off x="1297661" y="3386471"/>
        <a:ext cx="5591039" cy="1087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9435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28F5E-101A-456A-9796-012C62967271}" type="datetimeFigureOut">
              <a:rPr lang="ru-RU" smtClean="0"/>
              <a:pPr/>
              <a:t>10.08.2016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9435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2D870-FD36-4CC3-8BEA-33951CEA24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247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9435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B9397-A22B-4153-BB7D-A7985CA2AB80}" type="datetimeFigureOut">
              <a:rPr lang="ru-RU" smtClean="0"/>
              <a:pPr/>
              <a:t>10.08.2016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355" y="4724202"/>
            <a:ext cx="545084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9435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EAF6D-269E-4567-9E8F-D03D25A6CD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518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EAF6D-269E-4567-9E8F-D03D25A6CDB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955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EAF6D-269E-4567-9E8F-D03D25A6CDBD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72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D2F97-C121-4ACC-BAA2-64FD33B937F3}" type="datetime1">
              <a:rPr lang="ru-RU" smtClean="0"/>
              <a:t>10.08.2016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89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3B56-334D-45D7-BCAD-1F32FEA66BD2}" type="datetime1">
              <a:rPr lang="ru-RU" smtClean="0"/>
              <a:t>10.08.2016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72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6AC5-895E-4F5B-81AC-0703C2984A1F}" type="datetime1">
              <a:rPr lang="ru-RU" smtClean="0"/>
              <a:t>10.08.2016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691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59FD-436F-40C3-B484-B5EAA7B843F8}" type="datetime1">
              <a:rPr lang="ru-RU" smtClean="0"/>
              <a:t>10.08.2016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57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D1A0C-3CDE-4568-810A-7AE988971CAB}" type="datetime1">
              <a:rPr lang="ru-RU" smtClean="0"/>
              <a:t>10.08.2016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60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5954-D4BF-4247-8E20-6041751C0FAB}" type="datetime1">
              <a:rPr lang="ru-RU" smtClean="0"/>
              <a:t>10.08.2016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46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7D06-22C5-4B82-856C-96F50DA17139}" type="datetime1">
              <a:rPr lang="ru-RU" smtClean="0"/>
              <a:t>10.08.2016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5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AFAF-FB39-4A26-AA44-0599361A394B}" type="datetime1">
              <a:rPr lang="ru-RU" smtClean="0"/>
              <a:t>10.08.2016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81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8799-D963-4E5A-A6A3-8557FE6C8663}" type="datetime1">
              <a:rPr lang="ru-RU" smtClean="0"/>
              <a:t>10.08.2016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059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6343-8982-4139-A9D7-FB8036572762}" type="datetime1">
              <a:rPr lang="ru-RU" smtClean="0"/>
              <a:t>10.08.2016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46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5903A-FEDE-481F-9E7D-F7AE409EA6DF}" type="datetime1">
              <a:rPr lang="ru-RU" smtClean="0"/>
              <a:t>10.08.2016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63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E9B1B-0C3E-467A-A71C-63E13A6DF034}" type="datetime1">
              <a:rPr lang="ru-RU" smtClean="0"/>
              <a:t>10.08.2016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65B1E-08AD-4B1C-914A-3188E83BF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08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3.png"/><Relationship Id="rId7" Type="http://schemas.openxmlformats.org/officeDocument/2006/relationships/diagramData" Target="../diagrams/data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microsoft.com/office/2007/relationships/diagramDrawing" Target="../diagrams/drawing1.xml"/><Relationship Id="rId5" Type="http://schemas.openxmlformats.org/officeDocument/2006/relationships/image" Target="../media/image5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4.png"/><Relationship Id="rId9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ussiatime.ru/wp-content/uploads/2013/03/plan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440" y="716385"/>
            <a:ext cx="7274275" cy="4752528"/>
          </a:xfrm>
          <a:prstGeom prst="rect">
            <a:avLst/>
          </a:prstGeom>
          <a:noFill/>
          <a:effectLst>
            <a:glow rad="127000">
              <a:schemeClr val="bg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144504" y="5595932"/>
            <a:ext cx="8904148" cy="7874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spc="-70" dirty="0">
                <a:solidFill>
                  <a:schemeClr val="accent1">
                    <a:lumMod val="75000"/>
                  </a:schemeClr>
                </a:solidFill>
              </a:rPr>
              <a:t>Энергетический менеджмент на предприятии на основе автоматизированной системы управления </a:t>
            </a:r>
            <a:r>
              <a:rPr lang="ru-RU" sz="2400" spc="-70" dirty="0" smtClean="0">
                <a:solidFill>
                  <a:schemeClr val="accent1">
                    <a:lumMod val="75000"/>
                  </a:schemeClr>
                </a:solidFill>
              </a:rPr>
              <a:t>энергопотреблением</a:t>
            </a:r>
            <a:endParaRPr lang="ru-RU" sz="2400" spc="-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01125" y="0"/>
            <a:ext cx="8193088" cy="581718"/>
          </a:xfrm>
          <a:prstGeom prst="rect">
            <a:avLst/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pc="-100" dirty="0">
                <a:solidFill>
                  <a:schemeClr val="accent1">
                    <a:lumMod val="75000"/>
                  </a:schemeClr>
                </a:solidFill>
              </a:rPr>
              <a:t>ГАУ «Центр энергосберегающих технологий </a:t>
            </a:r>
            <a:r>
              <a:rPr lang="ru-RU" spc="-100" dirty="0" smtClean="0">
                <a:solidFill>
                  <a:schemeClr val="accent1">
                    <a:lumMod val="75000"/>
                  </a:schemeClr>
                </a:solidFill>
              </a:rPr>
              <a:t>Республики Татарстан </a:t>
            </a:r>
          </a:p>
          <a:p>
            <a:pPr algn="ctr"/>
            <a:r>
              <a:rPr lang="ru-RU" spc="-100" dirty="0" smtClean="0">
                <a:solidFill>
                  <a:schemeClr val="accent1">
                    <a:lumMod val="75000"/>
                  </a:schemeClr>
                </a:solidFill>
              </a:rPr>
              <a:t>при Кабинете Министров Республики Татарстан»</a:t>
            </a:r>
            <a:endParaRPr lang="ru-RU" spc="-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00034" y="5357826"/>
            <a:ext cx="8193088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71473" y="90061"/>
            <a:ext cx="8032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</a:rPr>
              <a:t>Журнал фиксации превышения предельных значений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966431" y="2851392"/>
            <a:ext cx="5770722" cy="432774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defTabSz="685800">
              <a:spcAft>
                <a:spcPts val="600"/>
              </a:spcAft>
              <a:defRPr/>
            </a:pPr>
            <a:endParaRPr lang="ru-RU" sz="2800" spc="-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Содержимое 3"/>
          <p:cNvSpPr txBox="1">
            <a:spLocks/>
          </p:cNvSpPr>
          <p:nvPr/>
        </p:nvSpPr>
        <p:spPr>
          <a:xfrm>
            <a:off x="1978960" y="3401755"/>
            <a:ext cx="6841512" cy="2016224"/>
          </a:xfrm>
          <a:prstGeom prst="rect">
            <a:avLst/>
          </a:prstGeom>
          <a:noFill/>
        </p:spPr>
        <p:txBody>
          <a:bodyPr>
            <a:noAutofit/>
          </a:bodyPr>
          <a:lstStyle>
            <a:defPPr>
              <a:defRPr lang="ru-RU"/>
            </a:defPPr>
            <a:lvl1pPr marL="266700" indent="-266700" defTabSz="685800">
              <a:lnSpc>
                <a:spcPct val="90000"/>
              </a:lnSpc>
              <a:spcBef>
                <a:spcPts val="0"/>
              </a:spcBef>
              <a:buFontTx/>
              <a:buAutoNum type="arabicPeriod"/>
              <a:defRPr>
                <a:solidFill>
                  <a:srgbClr val="0070C0"/>
                </a:solidFill>
                <a:cs typeface="Times New Roman" pitchFamily="18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/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marL="171450" indent="-1714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800" spc="-100" dirty="0">
              <a:solidFill>
                <a:schemeClr val="tx1"/>
              </a:solidFill>
              <a:cs typeface="+mn-cs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67279"/>
            <a:ext cx="7289026" cy="4961533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42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одержимое 3"/>
          <p:cNvSpPr txBox="1">
            <a:spLocks/>
          </p:cNvSpPr>
          <p:nvPr/>
        </p:nvSpPr>
        <p:spPr>
          <a:xfrm>
            <a:off x="720759" y="836712"/>
            <a:ext cx="8252937" cy="5760640"/>
          </a:xfrm>
          <a:prstGeom prst="rect">
            <a:avLst/>
          </a:prstGeom>
          <a:noFill/>
        </p:spPr>
        <p:txBody>
          <a:bodyPr>
            <a:noAutofit/>
          </a:bodyPr>
          <a:lstStyle>
            <a:defPPr>
              <a:defRPr lang="ru-RU"/>
            </a:defPPr>
            <a:lvl1pPr marL="266700" indent="-266700" defTabSz="685800">
              <a:lnSpc>
                <a:spcPct val="90000"/>
              </a:lnSpc>
              <a:spcBef>
                <a:spcPts val="0"/>
              </a:spcBef>
              <a:buFontTx/>
              <a:buAutoNum type="arabicPeriod"/>
              <a:defRPr>
                <a:solidFill>
                  <a:srgbClr val="0070C0"/>
                </a:solidFill>
                <a:cs typeface="Times New Roman" pitchFamily="18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/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marL="180975" indent="-180975">
              <a:lnSpc>
                <a:spcPct val="100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spc="-100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ПРИКАЗЫ И РАСПОРЯЖЕНИЯ </a:t>
            </a:r>
            <a:r>
              <a:rPr lang="ru-RU" sz="2400" dirty="0" smtClean="0">
                <a:solidFill>
                  <a:schemeClr val="tx1"/>
                </a:solidFill>
              </a:rPr>
              <a:t>по организации и выполнению работ</a:t>
            </a:r>
          </a:p>
          <a:p>
            <a:pPr marL="180975" indent="-180975">
              <a:lnSpc>
                <a:spcPct val="100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spc="-100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СТАНДАРТ ПРЕДПРИЯТИЯ </a:t>
            </a:r>
            <a:r>
              <a:rPr lang="ru-RU" sz="2400" dirty="0" smtClean="0">
                <a:solidFill>
                  <a:schemeClr val="tx1"/>
                </a:solidFill>
              </a:rPr>
              <a:t>«Система управления эффективным использованием энергии предприятия» (СТП)</a:t>
            </a:r>
          </a:p>
          <a:p>
            <a:pPr marL="180975" indent="-180975">
              <a:lnSpc>
                <a:spcPct val="100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spc="-100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ПОЛОЖЕНИЕ О СТИМУЛИРОВАНИИ </a:t>
            </a:r>
            <a:r>
              <a:rPr lang="ru-RU" sz="2400" dirty="0" smtClean="0">
                <a:solidFill>
                  <a:schemeClr val="tx1"/>
                </a:solidFill>
              </a:rPr>
              <a:t>персонала за экономию энергетических ресурсов</a:t>
            </a:r>
          </a:p>
          <a:p>
            <a:pPr marL="180975" indent="-180975">
              <a:lnSpc>
                <a:spcPct val="100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spc="-100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ПРОГРАММЫ ОБУЧЕНИЯ </a:t>
            </a:r>
            <a:r>
              <a:rPr lang="ru-RU" sz="2400" dirty="0" smtClean="0">
                <a:solidFill>
                  <a:schemeClr val="tx1"/>
                </a:solidFill>
              </a:rPr>
              <a:t>и повышения квалификации персонала предприятия</a:t>
            </a:r>
          </a:p>
          <a:p>
            <a:pPr marL="180975" indent="-180975">
              <a:lnSpc>
                <a:spcPct val="100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spc="-100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руководящие </a:t>
            </a:r>
            <a:r>
              <a:rPr lang="ru-RU" sz="2400" spc="-100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документы</a:t>
            </a:r>
            <a:r>
              <a:rPr lang="ru-RU" sz="2400" dirty="0" smtClean="0">
                <a:solidFill>
                  <a:schemeClr val="tx1"/>
                </a:solidFill>
              </a:rPr>
              <a:t> разрабатываются </a:t>
            </a:r>
            <a:r>
              <a:rPr lang="ru-RU" sz="2400" dirty="0">
                <a:solidFill>
                  <a:schemeClr val="tx1"/>
                </a:solidFill>
              </a:rPr>
              <a:t>в соответствии с  </a:t>
            </a:r>
            <a:r>
              <a:rPr lang="ru-RU" sz="2400" dirty="0" smtClean="0">
                <a:solidFill>
                  <a:schemeClr val="tx1"/>
                </a:solidFill>
              </a:rPr>
              <a:t>ГОСТ </a:t>
            </a:r>
            <a:r>
              <a:rPr lang="ru-RU" sz="2400" dirty="0">
                <a:solidFill>
                  <a:schemeClr val="tx1"/>
                </a:solidFill>
              </a:rPr>
              <a:t>Р ИСО </a:t>
            </a:r>
            <a:r>
              <a:rPr lang="ru-RU" sz="2400" dirty="0" smtClean="0">
                <a:solidFill>
                  <a:schemeClr val="tx1"/>
                </a:solidFill>
              </a:rPr>
              <a:t>50001-2012. По желанию </a:t>
            </a:r>
            <a:r>
              <a:rPr lang="ru-RU" sz="2400" dirty="0">
                <a:solidFill>
                  <a:schemeClr val="tx1"/>
                </a:solidFill>
              </a:rPr>
              <a:t>предприятия после внедрения </a:t>
            </a:r>
            <a:r>
              <a:rPr lang="ru-RU" sz="2400" dirty="0" smtClean="0">
                <a:solidFill>
                  <a:schemeClr val="tx1"/>
                </a:solidFill>
              </a:rPr>
              <a:t>АСУЭП предприятие сертифицируется на </a:t>
            </a:r>
            <a:r>
              <a:rPr lang="ru-RU" sz="2400" dirty="0">
                <a:solidFill>
                  <a:schemeClr val="tx1"/>
                </a:solidFill>
              </a:rPr>
              <a:t>соответствие требованиям ГОСТ Р ИСО </a:t>
            </a:r>
            <a:r>
              <a:rPr lang="ru-RU" sz="2400" dirty="0" smtClean="0">
                <a:solidFill>
                  <a:schemeClr val="tx1"/>
                </a:solidFill>
              </a:rPr>
              <a:t>50001-2012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90061"/>
            <a:ext cx="83887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</a:rPr>
              <a:t>Состав </a:t>
            </a:r>
            <a:r>
              <a:rPr lang="ru-RU" sz="3200" spc="-100" dirty="0" smtClean="0">
                <a:solidFill>
                  <a:schemeClr val="accent1">
                    <a:lumMod val="75000"/>
                  </a:schemeClr>
                </a:solidFill>
              </a:rPr>
              <a:t>руководящих </a:t>
            </a:r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</a:rPr>
              <a:t>документов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0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2"/>
          <p:cNvSpPr txBox="1">
            <a:spLocks/>
          </p:cNvSpPr>
          <p:nvPr/>
        </p:nvSpPr>
        <p:spPr>
          <a:xfrm>
            <a:off x="611560" y="2820046"/>
            <a:ext cx="8064896" cy="3705298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spc="-100" dirty="0">
                <a:cs typeface="Times New Roman" pitchFamily="18" charset="0"/>
              </a:rPr>
              <a:t>При внедрении АСУ ЭП необходимо определить «стандартное» и «целевое» потребление энергии на выпуск продукции.</a:t>
            </a:r>
          </a:p>
          <a:p>
            <a:pPr marL="0" indent="0">
              <a:buNone/>
            </a:pPr>
            <a:r>
              <a:rPr lang="ru-RU" sz="1800" spc="-100" dirty="0">
                <a:cs typeface="Times New Roman" pitchFamily="18" charset="0"/>
              </a:rPr>
              <a:t>«Стандартное» потребление рассчитывается по фактическим данным за </a:t>
            </a:r>
            <a:r>
              <a:rPr lang="ru-RU" sz="1800" spc="-100" dirty="0" smtClean="0">
                <a:cs typeface="Times New Roman" pitchFamily="18" charset="0"/>
              </a:rPr>
              <a:t>предшествующий </a:t>
            </a:r>
            <a:r>
              <a:rPr lang="ru-RU" sz="1800" spc="-100" dirty="0">
                <a:cs typeface="Times New Roman" pitchFamily="18" charset="0"/>
              </a:rPr>
              <a:t>период, т.е. «от достигнутого».</a:t>
            </a:r>
          </a:p>
          <a:p>
            <a:pPr marL="0" indent="0">
              <a:buNone/>
            </a:pPr>
            <a:r>
              <a:rPr lang="ru-RU" sz="1800" spc="-100" dirty="0">
                <a:cs typeface="Times New Roman" pitchFamily="18" charset="0"/>
              </a:rPr>
              <a:t>Способы определения «целевого» потребления: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spc="-100" dirty="0">
                <a:cs typeface="Times New Roman" pitchFamily="18" charset="0"/>
              </a:rPr>
              <a:t>установить в качестве цели «стандартное» потребление на новом, меньшем уровне, если таковой достигнут.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spc="-100" dirty="0">
                <a:cs typeface="Times New Roman" pitchFamily="18" charset="0"/>
              </a:rPr>
              <a:t>использовать для установки цели случаи лучшего потребления.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spc="-100" dirty="0">
                <a:cs typeface="Times New Roman" pitchFamily="18" charset="0"/>
              </a:rPr>
              <a:t>установить «целевое» потребление на основе предполагаемой экономии от внедрения энергосберегающих мероприятий.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spc="-100" dirty="0">
                <a:cs typeface="Times New Roman" pitchFamily="18" charset="0"/>
              </a:rPr>
              <a:t>установить «целевое» потребление в процентном отношении к «стандартному» потреблению (например, на 5% меньше).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59632" y="85437"/>
            <a:ext cx="6840760" cy="607259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</a:rPr>
              <a:t>Механизм экономии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7" t="27764" r="26421" b="47942"/>
          <a:stretch/>
        </p:blipFill>
        <p:spPr>
          <a:xfrm>
            <a:off x="1105535" y="748259"/>
            <a:ext cx="7004938" cy="201622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58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45511" y="188640"/>
            <a:ext cx="85316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</a:rPr>
              <a:t>Экономическая эффективность </a:t>
            </a:r>
            <a:r>
              <a:rPr lang="ru-RU" sz="3200" spc="-100" dirty="0" smtClean="0">
                <a:solidFill>
                  <a:schemeClr val="accent1">
                    <a:lumMod val="75000"/>
                  </a:schemeClr>
                </a:solidFill>
              </a:rPr>
              <a:t>АСУЭП</a:t>
            </a:r>
            <a:endParaRPr lang="ru-RU" sz="3200" spc="-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95536" y="1484784"/>
            <a:ext cx="8517546" cy="3247778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spc="-100" dirty="0" smtClean="0">
                <a:cs typeface="Times New Roman" pitchFamily="18" charset="0"/>
              </a:rPr>
              <a:t>Достигается за счет: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800" spc="-100" dirty="0" smtClean="0">
                <a:cs typeface="Times New Roman" pitchFamily="18" charset="0"/>
              </a:rPr>
              <a:t>Оптимизации технологических режимов по критериям минимального потребления  энергоресурсов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800" spc="-100" dirty="0" smtClean="0">
                <a:cs typeface="Times New Roman" pitchFamily="18" charset="0"/>
              </a:rPr>
              <a:t>Выявления непроизводственных потерь , в т.ч. на собственное потребление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800" spc="-100" dirty="0" smtClean="0">
                <a:cs typeface="Times New Roman" pitchFamily="18" charset="0"/>
              </a:rPr>
              <a:t>Создания мотивационной схемы для экономии энергии</a:t>
            </a:r>
            <a:endParaRPr lang="ru-RU" sz="2800" spc="-100" dirty="0"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29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64941" y="116632"/>
            <a:ext cx="6840760" cy="607259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</a:rPr>
              <a:t>Этапы внедрения АСУ ЭП</a:t>
            </a: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0388269"/>
              </p:ext>
            </p:extLst>
          </p:nvPr>
        </p:nvGraphicFramePr>
        <p:xfrm>
          <a:off x="611560" y="1124744"/>
          <a:ext cx="694752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107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453908"/>
            <a:ext cx="84650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Первый этап (2014г.) - АСУЭП установлена на всех основных заводах. Совместно с Центром разработана вся необходимая документация для оптимального управления энергопотреблением.</a:t>
            </a:r>
          </a:p>
          <a:p>
            <a:r>
              <a:rPr lang="ru-RU" sz="2400" dirty="0" smtClean="0"/>
              <a:t>Второй этап (2015г.) - АСУ ЭП установлена во вспомогательных цехах и подразделениях Компании, разработано  программное обеспечение управления энергопотреблением, проведены обучение и аттестация персонала подразделений.</a:t>
            </a:r>
          </a:p>
          <a:p>
            <a:endParaRPr lang="ru-RU" sz="2400" dirty="0" smtClean="0"/>
          </a:p>
          <a:p>
            <a:r>
              <a:rPr lang="ru-RU" sz="2400" dirty="0" smtClean="0"/>
              <a:t>В результате внедрения системы повысилась оперативность управления энергопотреблением</a:t>
            </a:r>
          </a:p>
          <a:p>
            <a:r>
              <a:rPr lang="ru-RU" sz="2400" dirty="0" smtClean="0"/>
              <a:t>и снижены удельные нормы на энергетические ресурсы 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п</a:t>
            </a:r>
            <a:r>
              <a:rPr lang="ru-RU" sz="2400" dirty="0" smtClean="0">
                <a:solidFill>
                  <a:srgbClr val="FF0000"/>
                </a:solidFill>
              </a:rPr>
              <a:t>о итогам 2014г. на 1,8%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по итогам 2015г. на 4%.</a:t>
            </a:r>
            <a:endParaRPr lang="ru-RU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11560" y="260648"/>
            <a:ext cx="76438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Эффект от  внедрения АСУЭП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ПАО «Нижнекамскнефтехим».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87624" y="2348880"/>
            <a:ext cx="7190718" cy="2646622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ru-RU" sz="2400" spc="-100" dirty="0" smtClean="0">
                <a:solidFill>
                  <a:schemeClr val="tx1"/>
                </a:solidFill>
              </a:rPr>
              <a:t>Государственное </a:t>
            </a:r>
            <a:r>
              <a:rPr lang="ru-RU" sz="2400" spc="-100" dirty="0">
                <a:solidFill>
                  <a:schemeClr val="tx1"/>
                </a:solidFill>
              </a:rPr>
              <a:t>автономное учреждение </a:t>
            </a:r>
          </a:p>
          <a:p>
            <a:pPr>
              <a:defRPr/>
            </a:pPr>
            <a:r>
              <a:rPr lang="ru-RU" sz="2400" spc="-100" dirty="0">
                <a:solidFill>
                  <a:schemeClr val="tx1"/>
                </a:solidFill>
              </a:rPr>
              <a:t>«Центр энергосберегающих технологий </a:t>
            </a:r>
            <a:endParaRPr lang="ru-RU" sz="2400" spc="-1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2400" spc="-100" dirty="0" smtClean="0">
                <a:solidFill>
                  <a:schemeClr val="tx1"/>
                </a:solidFill>
              </a:rPr>
              <a:t>Республики </a:t>
            </a:r>
            <a:r>
              <a:rPr lang="ru-RU" sz="2400" spc="-100" dirty="0">
                <a:solidFill>
                  <a:schemeClr val="tx1"/>
                </a:solidFill>
              </a:rPr>
              <a:t>Татарстан при </a:t>
            </a:r>
            <a:endParaRPr lang="ru-RU" sz="2400" spc="-1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2400" spc="-100" dirty="0" smtClean="0">
                <a:solidFill>
                  <a:schemeClr val="tx1"/>
                </a:solidFill>
              </a:rPr>
              <a:t>Кабинете </a:t>
            </a:r>
            <a:r>
              <a:rPr lang="ru-RU" sz="2400" spc="-100" dirty="0">
                <a:solidFill>
                  <a:schemeClr val="tx1"/>
                </a:solidFill>
              </a:rPr>
              <a:t>Министров </a:t>
            </a:r>
            <a:r>
              <a:rPr lang="ru-RU" sz="2400" spc="-100" dirty="0" smtClean="0">
                <a:solidFill>
                  <a:schemeClr val="tx1"/>
                </a:solidFill>
              </a:rPr>
              <a:t>Республики </a:t>
            </a:r>
            <a:r>
              <a:rPr lang="ru-RU" sz="2400" spc="-100" dirty="0">
                <a:solidFill>
                  <a:schemeClr val="tx1"/>
                </a:solidFill>
              </a:rPr>
              <a:t>Татарстан»</a:t>
            </a:r>
          </a:p>
          <a:p>
            <a:pPr>
              <a:defRPr/>
            </a:pPr>
            <a:endParaRPr lang="ru-RU" sz="2400" spc="-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2400" spc="-100" dirty="0" smtClean="0">
                <a:solidFill>
                  <a:schemeClr val="tx1"/>
                </a:solidFill>
              </a:rPr>
              <a:t>г</a:t>
            </a:r>
            <a:r>
              <a:rPr lang="ru-RU" sz="2400" spc="-100" dirty="0">
                <a:solidFill>
                  <a:schemeClr val="tx1"/>
                </a:solidFill>
              </a:rPr>
              <a:t>. Казань, ул. Ак. Губкина, 50, </a:t>
            </a:r>
          </a:p>
          <a:p>
            <a:pPr>
              <a:defRPr/>
            </a:pPr>
            <a:r>
              <a:rPr lang="ru-RU" sz="2400" spc="-100" dirty="0">
                <a:solidFill>
                  <a:schemeClr val="tx1"/>
                </a:solidFill>
              </a:rPr>
              <a:t>тел. (843) </a:t>
            </a:r>
            <a:r>
              <a:rPr lang="ru-RU" sz="2400" spc="-100" dirty="0" smtClean="0">
                <a:solidFill>
                  <a:schemeClr val="tx1"/>
                </a:solidFill>
              </a:rPr>
              <a:t>272-19-21, </a:t>
            </a:r>
            <a:r>
              <a:rPr lang="ru-RU" sz="2400" spc="-100" dirty="0">
                <a:solidFill>
                  <a:schemeClr val="tx1"/>
                </a:solidFill>
              </a:rPr>
              <a:t>факс </a:t>
            </a:r>
            <a:r>
              <a:rPr lang="ru-RU" sz="2400" spc="-100" dirty="0" smtClean="0">
                <a:solidFill>
                  <a:schemeClr val="tx1"/>
                </a:solidFill>
              </a:rPr>
              <a:t>272-99-69</a:t>
            </a:r>
            <a:endParaRPr lang="ru-RU" sz="2400" spc="-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2400" spc="-100" dirty="0" smtClean="0">
                <a:solidFill>
                  <a:schemeClr val="tx1"/>
                </a:solidFill>
              </a:rPr>
              <a:t>E</a:t>
            </a:r>
            <a:r>
              <a:rPr lang="ru-RU" sz="2400" spc="-100" dirty="0" smtClean="0">
                <a:solidFill>
                  <a:schemeClr val="tx1"/>
                </a:solidFill>
              </a:rPr>
              <a:t>-</a:t>
            </a:r>
            <a:r>
              <a:rPr lang="en-US" sz="2400" spc="-100" dirty="0" smtClean="0">
                <a:solidFill>
                  <a:schemeClr val="tx1"/>
                </a:solidFill>
              </a:rPr>
              <a:t>mail: </a:t>
            </a:r>
            <a:r>
              <a:rPr lang="ru-RU" sz="2400" spc="-100" dirty="0" smtClean="0">
                <a:solidFill>
                  <a:schemeClr val="tx1"/>
                </a:solidFill>
              </a:rPr>
              <a:t>info@cetrt.ru</a:t>
            </a:r>
            <a:endParaRPr lang="ru-RU" sz="2400" spc="-1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87624" y="1398755"/>
            <a:ext cx="7190718" cy="56768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595" y="2546090"/>
            <a:ext cx="1285747" cy="1126101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21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14348" y="571480"/>
            <a:ext cx="8129742" cy="607259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ru-RU" sz="2800" spc="-100" dirty="0" smtClean="0">
                <a:solidFill>
                  <a:schemeClr val="accent1">
                    <a:lumMod val="75000"/>
                  </a:schemeClr>
                </a:solidFill>
              </a:rPr>
              <a:t>Актуальность</a:t>
            </a:r>
            <a:endParaRPr lang="ru-RU" sz="2800" spc="-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850585" y="1142984"/>
            <a:ext cx="8293415" cy="132438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spc="-100" dirty="0" smtClean="0">
                <a:cs typeface="Times New Roman" pitchFamily="18" charset="0"/>
              </a:rPr>
              <a:t>Необходимость повышения конкурентоспособности предприятия</a:t>
            </a:r>
          </a:p>
        </p:txBody>
      </p:sp>
      <p:sp>
        <p:nvSpPr>
          <p:cNvPr id="29" name="Содержимое 3"/>
          <p:cNvSpPr txBox="1">
            <a:spLocks/>
          </p:cNvSpPr>
          <p:nvPr/>
        </p:nvSpPr>
        <p:spPr>
          <a:xfrm>
            <a:off x="793739" y="2933448"/>
            <a:ext cx="6455756" cy="470496"/>
          </a:xfrm>
          <a:prstGeom prst="rect">
            <a:avLst/>
          </a:prstGeom>
          <a:noFill/>
        </p:spPr>
        <p:txBody>
          <a:bodyPr>
            <a:noAutofit/>
          </a:bodyPr>
          <a:lstStyle>
            <a:defPPr>
              <a:defRPr lang="ru-RU"/>
            </a:defPPr>
            <a:lvl1pPr marL="266700" indent="-266700" defTabSz="685800">
              <a:lnSpc>
                <a:spcPct val="90000"/>
              </a:lnSpc>
              <a:spcBef>
                <a:spcPts val="0"/>
              </a:spcBef>
              <a:buFontTx/>
              <a:buAutoNum type="arabicPeriod"/>
              <a:defRPr>
                <a:solidFill>
                  <a:srgbClr val="0070C0"/>
                </a:solidFill>
                <a:cs typeface="Times New Roman" pitchFamily="18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/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marL="171450" indent="-1714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800" spc="-100" dirty="0">
                <a:solidFill>
                  <a:schemeClr val="tx1"/>
                </a:solidFill>
              </a:rPr>
              <a:t>Снижение затрат на покупные </a:t>
            </a:r>
            <a:r>
              <a:rPr lang="ru-RU" sz="2800" spc="-100" dirty="0" smtClean="0">
                <a:solidFill>
                  <a:schemeClr val="tx1"/>
                </a:solidFill>
              </a:rPr>
              <a:t>ресурсы</a:t>
            </a:r>
            <a:endParaRPr lang="ru-RU" sz="2800" spc="-100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93739" y="2356162"/>
            <a:ext cx="5298741" cy="592024"/>
          </a:xfrm>
          <a:prstGeom prst="rect">
            <a:avLst/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800" spc="-100" dirty="0">
                <a:solidFill>
                  <a:schemeClr val="accent1">
                    <a:lumMod val="75000"/>
                  </a:schemeClr>
                </a:solidFill>
              </a:rPr>
              <a:t>Цель внедрения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970014" y="4572008"/>
            <a:ext cx="8173986" cy="4959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lvl="0" indent="-171450" defTabSz="685800" fontAlgn="base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2800" spc="-100" dirty="0">
                <a:solidFill>
                  <a:schemeClr val="tx1"/>
                </a:solidFill>
                <a:cs typeface="Times New Roman" pitchFamily="18" charset="0"/>
              </a:rPr>
              <a:t>Повышение </a:t>
            </a:r>
            <a:r>
              <a:rPr lang="ru-RU" sz="2800" spc="-100" dirty="0" err="1" smtClean="0">
                <a:solidFill>
                  <a:schemeClr val="tx1"/>
                </a:solidFill>
                <a:cs typeface="Times New Roman" pitchFamily="18" charset="0"/>
              </a:rPr>
              <a:t>энергоресурсоэффективности</a:t>
            </a:r>
            <a:r>
              <a:rPr lang="ru-RU" sz="2800" spc="-100" dirty="0" smtClean="0">
                <a:solidFill>
                  <a:schemeClr val="tx1"/>
                </a:solidFill>
                <a:cs typeface="Times New Roman" pitchFamily="18" charset="0"/>
              </a:rPr>
              <a:t> производства</a:t>
            </a:r>
            <a:endParaRPr lang="ru-RU" sz="2800" spc="-1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14348" y="4000504"/>
            <a:ext cx="8045154" cy="584775"/>
          </a:xfrm>
          <a:prstGeom prst="rect">
            <a:avLst/>
          </a:prstGeom>
          <a:noFill/>
          <a:ln>
            <a:noFill/>
          </a:ln>
          <a:effectLst>
            <a:softEdge rad="508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ru-RU"/>
            </a:defPPr>
            <a:lvl1pPr>
              <a:defRPr sz="3200" spc="-1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2800" dirty="0" smtClean="0"/>
              <a:t>Достижение цели через</a:t>
            </a:r>
            <a:endParaRPr lang="ru-RU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56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Решения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2204864"/>
            <a:ext cx="7886700" cy="2242367"/>
          </a:xfrm>
        </p:spPr>
        <p:txBody>
          <a:bodyPr/>
          <a:lstStyle/>
          <a:p>
            <a:pPr>
              <a:buNone/>
            </a:pPr>
            <a:r>
              <a:rPr lang="ru-RU" sz="3200" dirty="0" smtClean="0"/>
              <a:t>  </a:t>
            </a:r>
            <a:r>
              <a:rPr lang="ru-RU" sz="2800" dirty="0" smtClean="0"/>
              <a:t>Предлагаем передовые решения по внедрению Системы энергетического менеджмента на базе </a:t>
            </a:r>
          </a:p>
          <a:p>
            <a:pPr>
              <a:buNone/>
            </a:pPr>
            <a:r>
              <a:rPr lang="ru-RU" sz="2800" dirty="0" smtClean="0"/>
              <a:t>  </a:t>
            </a:r>
            <a:r>
              <a:rPr lang="ru-RU" sz="2800" spc="-100" dirty="0" smtClean="0">
                <a:solidFill>
                  <a:schemeClr val="accent1">
                    <a:lumMod val="75000"/>
                  </a:schemeClr>
                </a:solidFill>
              </a:rPr>
              <a:t>Автоматизированной системы управления эффективным использованием энергии предприятия </a:t>
            </a:r>
            <a:r>
              <a:rPr lang="ru-RU" sz="2800" spc="-1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2800" spc="-100" dirty="0" smtClean="0">
                <a:solidFill>
                  <a:schemeClr val="accent1">
                    <a:lumMod val="75000"/>
                  </a:schemeClr>
                </a:solidFill>
              </a:rPr>
              <a:t>АСУЭП).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608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42156" y="188640"/>
            <a:ext cx="82458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spc="-100" dirty="0" smtClean="0">
                <a:solidFill>
                  <a:schemeClr val="accent1">
                    <a:lumMod val="75000"/>
                  </a:schemeClr>
                </a:solidFill>
              </a:rPr>
              <a:t>Основные функции АСУЭП</a:t>
            </a:r>
            <a:endParaRPr lang="ru-RU" sz="3200" spc="-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785786" y="857232"/>
            <a:ext cx="8158600" cy="521679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ru-RU" altLang="ru-RU" sz="2800" spc="-100" dirty="0" smtClean="0">
                <a:solidFill>
                  <a:schemeClr val="accent1">
                    <a:lumMod val="75000"/>
                  </a:schemeClr>
                </a:solidFill>
              </a:rPr>
              <a:t>Планирование потребления и контроль </a:t>
            </a:r>
            <a:r>
              <a:rPr lang="ru-RU" altLang="ru-RU" sz="2800" spc="-100" dirty="0"/>
              <a:t>выполнения планов, лимитов и удельных норм потребления энергии </a:t>
            </a:r>
            <a:r>
              <a:rPr lang="ru-RU" altLang="ru-RU" sz="2800" spc="-100" dirty="0" smtClean="0"/>
              <a:t>подразделениями</a:t>
            </a:r>
            <a:endParaRPr lang="ru-RU" altLang="ru-RU" sz="2800" spc="-1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ru-RU" altLang="ru-RU" sz="2800" spc="-100" dirty="0">
                <a:solidFill>
                  <a:schemeClr val="accent1">
                    <a:lumMod val="75000"/>
                  </a:schemeClr>
                </a:solidFill>
              </a:rPr>
              <a:t>Выявление </a:t>
            </a:r>
            <a:r>
              <a:rPr lang="ru-RU" altLang="ru-RU" sz="2800" spc="-100" dirty="0"/>
              <a:t>причин отклонений фактических значений от планов, лимитов и удельных норм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ru-RU" sz="2800" spc="-100" dirty="0">
                <a:solidFill>
                  <a:schemeClr val="accent1">
                    <a:lumMod val="75000"/>
                  </a:schemeClr>
                </a:solidFill>
              </a:rPr>
              <a:t>Выработка </a:t>
            </a:r>
            <a:r>
              <a:rPr lang="ru-RU" sz="2800" spc="-100" dirty="0"/>
              <a:t>управляющих решений, направленных на повышение </a:t>
            </a:r>
            <a:r>
              <a:rPr lang="ru-RU" sz="2800" spc="-100" dirty="0" err="1" smtClean="0"/>
              <a:t>энергоэффективности</a:t>
            </a:r>
            <a:endParaRPr lang="ru-RU" sz="2800" spc="-1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ru-RU" sz="2800" spc="-100" dirty="0" smtClean="0">
                <a:solidFill>
                  <a:schemeClr val="accent1">
                    <a:lumMod val="75000"/>
                  </a:schemeClr>
                </a:solidFill>
              </a:rPr>
              <a:t>Создание</a:t>
            </a:r>
            <a:r>
              <a:rPr lang="ru-RU" sz="2800" spc="-100" dirty="0" smtClean="0">
                <a:latin typeface="Calibri" panose="020F0502020204030204" pitchFamily="34" charset="0"/>
                <a:cs typeface="Times New Roman" pitchFamily="18" charset="0"/>
              </a:rPr>
              <a:t> системы мотивации по экономии энергии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ru-RU" sz="2800" spc="-100" dirty="0" smtClean="0">
                <a:solidFill>
                  <a:schemeClr val="accent1">
                    <a:lumMod val="75000"/>
                  </a:schemeClr>
                </a:solidFill>
              </a:rPr>
              <a:t>Внедрение</a:t>
            </a:r>
            <a:r>
              <a:rPr lang="ru-RU" sz="2800" spc="-100" dirty="0" smtClean="0">
                <a:latin typeface="Calibri" panose="020F0502020204030204" pitchFamily="34" charset="0"/>
                <a:cs typeface="Times New Roman" pitchFamily="18" charset="0"/>
              </a:rPr>
              <a:t>  набора стандартных процедур по оптимизации  потребления энергии</a:t>
            </a:r>
            <a:endParaRPr lang="ru-RU" sz="28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69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Скругленный прямоугольник 30"/>
          <p:cNvSpPr/>
          <p:nvPr/>
        </p:nvSpPr>
        <p:spPr>
          <a:xfrm>
            <a:off x="5072066" y="4200164"/>
            <a:ext cx="3140097" cy="22292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00034" y="4214819"/>
            <a:ext cx="3208360" cy="22145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072066" y="285728"/>
            <a:ext cx="3071834" cy="26432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28596" y="357166"/>
            <a:ext cx="3140097" cy="26432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endParaRPr lang="ru-RU" dirty="0" smtClean="0"/>
          </a:p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 algn="just">
              <a:buFont typeface="Wingdings" pitchFamily="2" charset="2"/>
              <a:buChar char="§"/>
            </a:pPr>
            <a:r>
              <a:rPr lang="ru-RU" sz="1600" dirty="0" smtClean="0"/>
              <a:t> Политика в области энергопотребления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600" dirty="0" smtClean="0"/>
              <a:t> Постановка целей и разработка планов действий</a:t>
            </a:r>
            <a:endParaRPr lang="ru-RU" sz="1600" dirty="0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214414" y="285728"/>
            <a:ext cx="1285884" cy="1381355"/>
            <a:chOff x="2174" y="374"/>
            <a:chExt cx="1389" cy="1481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2174" y="1496"/>
              <a:ext cx="1389" cy="3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>
                  <a:solidFill>
                    <a:schemeClr val="tx2">
                      <a:lumMod val="75000"/>
                    </a:schemeClr>
                  </a:solidFill>
                  <a:cs typeface="Times New Roman" pitchFamily="18" charset="0"/>
                </a:defRPr>
              </a:lvl1pPr>
            </a:lstStyle>
            <a:p>
              <a:r>
                <a:rPr lang="ru-RU" b="1" dirty="0" smtClean="0">
                  <a:solidFill>
                    <a:schemeClr val="tx1"/>
                  </a:solidFill>
                </a:rPr>
                <a:t>Руководство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pic>
          <p:nvPicPr>
            <p:cNvPr id="24" name="Picture 28" descr="рис1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49" y="374"/>
              <a:ext cx="1197" cy="1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2" name="TextBox 31"/>
          <p:cNvSpPr txBox="1"/>
          <p:nvPr/>
        </p:nvSpPr>
        <p:spPr>
          <a:xfrm>
            <a:off x="5214942" y="1490554"/>
            <a:ext cx="2730519" cy="1113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100"/>
              </a:lnSpc>
            </a:pPr>
            <a:r>
              <a:rPr lang="ru-RU" b="1" dirty="0" smtClean="0"/>
              <a:t>Главный технолог</a:t>
            </a:r>
          </a:p>
          <a:p>
            <a:pPr algn="ctr">
              <a:lnSpc>
                <a:spcPts val="1100"/>
              </a:lnSpc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 Внедрение и реализация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 Управление в процессе эксплуатации</a:t>
            </a:r>
            <a:endParaRPr lang="ru-RU" sz="1600" dirty="0"/>
          </a:p>
        </p:txBody>
      </p:sp>
      <p:grpSp>
        <p:nvGrpSpPr>
          <p:cNvPr id="3" name="Группа 1"/>
          <p:cNvGrpSpPr/>
          <p:nvPr/>
        </p:nvGrpSpPr>
        <p:grpSpPr>
          <a:xfrm>
            <a:off x="5214942" y="4071942"/>
            <a:ext cx="3000396" cy="2500330"/>
            <a:chOff x="716181" y="3829013"/>
            <a:chExt cx="4697245" cy="4087475"/>
          </a:xfrm>
        </p:grpSpPr>
        <p:pic>
          <p:nvPicPr>
            <p:cNvPr id="16" name="Picture 9" descr="рис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1929" y="3829013"/>
              <a:ext cx="1769374" cy="1810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716181" y="5311883"/>
              <a:ext cx="4697245" cy="26046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>
                  <a:solidFill>
                    <a:schemeClr val="tx2">
                      <a:lumMod val="75000"/>
                    </a:schemeClr>
                  </a:solidFill>
                  <a:cs typeface="Times New Roman" pitchFamily="18" charset="0"/>
                </a:defRPr>
              </a:lvl1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Главный энергетик, энергоменеджер</a:t>
              </a:r>
            </a:p>
            <a:p>
              <a:pPr>
                <a:buFont typeface="Wingdings" pitchFamily="2" charset="2"/>
                <a:buChar char="§"/>
              </a:pPr>
              <a:r>
                <a:rPr lang="ru-RU" sz="1600" dirty="0" smtClean="0">
                  <a:solidFill>
                    <a:schemeClr val="tx1"/>
                  </a:solidFill>
                </a:rPr>
                <a:t> Мониторинг</a:t>
              </a:r>
            </a:p>
            <a:p>
              <a:pPr>
                <a:buFont typeface="Wingdings" pitchFamily="2" charset="2"/>
                <a:buChar char="§"/>
              </a:pPr>
              <a:r>
                <a:rPr lang="ru-RU" sz="1600" dirty="0" smtClean="0">
                  <a:solidFill>
                    <a:schemeClr val="tx1"/>
                  </a:solidFill>
                </a:rPr>
                <a:t> Анализ</a:t>
              </a:r>
            </a:p>
            <a:p>
              <a:pPr>
                <a:buFont typeface="Wingdings" pitchFamily="2" charset="2"/>
                <a:buChar char="§"/>
              </a:pPr>
              <a:r>
                <a:rPr lang="ru-RU" sz="1600" dirty="0" smtClean="0">
                  <a:solidFill>
                    <a:schemeClr val="tx1"/>
                  </a:solidFill>
                </a:rPr>
                <a:t> Корректирующие действия</a:t>
              </a:r>
            </a:p>
            <a:p>
              <a:pPr algn="ctr"/>
              <a:endParaRPr lang="ru-RU" sz="1600" b="1" dirty="0" smtClean="0">
                <a:solidFill>
                  <a:schemeClr val="tx1"/>
                </a:solidFill>
              </a:endParaRPr>
            </a:p>
          </p:txBody>
        </p:sp>
      </p:grpSp>
      <p:pic>
        <p:nvPicPr>
          <p:cNvPr id="18" name="Picture 12" descr="рис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201110"/>
            <a:ext cx="1173411" cy="12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500035" y="4258396"/>
            <a:ext cx="3072064" cy="2127793"/>
            <a:chOff x="-1618" y="3206"/>
            <a:chExt cx="3806" cy="2976"/>
          </a:xfrm>
        </p:grpSpPr>
        <p:sp>
          <p:nvSpPr>
            <p:cNvPr id="20" name="TextBox 10"/>
            <p:cNvSpPr txBox="1">
              <a:spLocks noChangeArrowheads="1"/>
            </p:cNvSpPr>
            <p:nvPr/>
          </p:nvSpPr>
          <p:spPr bwMode="auto">
            <a:xfrm>
              <a:off x="-1618" y="4589"/>
              <a:ext cx="3806" cy="1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>
                  <a:solidFill>
                    <a:schemeClr val="tx2">
                      <a:lumMod val="75000"/>
                    </a:schemeClr>
                  </a:solidFill>
                  <a:cs typeface="Times New Roman" pitchFamily="18" charset="0"/>
                </a:defRPr>
              </a:lvl1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Главный экономист, энергоменеджер </a:t>
              </a:r>
            </a:p>
            <a:p>
              <a:pPr>
                <a:buFont typeface="Wingdings" pitchFamily="2" charset="2"/>
                <a:buChar char="§"/>
              </a:pPr>
              <a:r>
                <a:rPr lang="ru-RU" sz="1600" dirty="0" smtClean="0">
                  <a:solidFill>
                    <a:schemeClr val="tx1"/>
                  </a:solidFill>
                </a:rPr>
                <a:t> Новые стратегические цели</a:t>
              </a:r>
            </a:p>
            <a:p>
              <a:pPr>
                <a:buFont typeface="Wingdings" pitchFamily="2" charset="2"/>
                <a:buChar char="§"/>
              </a:pPr>
              <a:r>
                <a:rPr lang="ru-RU" sz="1600" dirty="0" smtClean="0">
                  <a:solidFill>
                    <a:schemeClr val="tx1"/>
                  </a:solidFill>
                </a:rPr>
                <a:t> Оптимизация</a:t>
              </a:r>
            </a:p>
          </p:txBody>
        </p:sp>
        <p:pic>
          <p:nvPicPr>
            <p:cNvPr id="21" name="Picture 7" descr="рис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42" y="3206"/>
              <a:ext cx="1225" cy="1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6" name="TextBox 25"/>
          <p:cNvSpPr txBox="1"/>
          <p:nvPr/>
        </p:nvSpPr>
        <p:spPr>
          <a:xfrm>
            <a:off x="3643306" y="3429000"/>
            <a:ext cx="1638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defRPr>
            </a:lvl1pPr>
          </a:lstStyle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ПО «ПМ КПЭ»</a:t>
            </a:r>
            <a:endParaRPr lang="ru-RU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2571744"/>
            <a:ext cx="928954" cy="1000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5" name="Схема 24"/>
          <p:cNvGraphicFramePr/>
          <p:nvPr/>
        </p:nvGraphicFramePr>
        <p:xfrm>
          <a:off x="1928794" y="2071678"/>
          <a:ext cx="4929222" cy="3263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3" name="Выноска со стрелкой вверх 32"/>
          <p:cNvSpPr/>
          <p:nvPr/>
        </p:nvSpPr>
        <p:spPr>
          <a:xfrm>
            <a:off x="3428992" y="3714752"/>
            <a:ext cx="1857388" cy="928694"/>
          </a:xfrm>
          <a:prstGeom prst="upArrowCallout">
            <a:avLst>
              <a:gd name="adj1" fmla="val 14083"/>
              <a:gd name="adj2" fmla="val 16812"/>
              <a:gd name="adj3" fmla="val 25000"/>
              <a:gd name="adj4" fmla="val 64977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Данные из информационных  систем предприятия 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750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88639"/>
            <a:ext cx="7886700" cy="666617"/>
          </a:xfrm>
        </p:spPr>
        <p:txBody>
          <a:bodyPr>
            <a:normAutofit/>
          </a:bodyPr>
          <a:lstStyle/>
          <a:p>
            <a:pPr algn="ctr"/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Состав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2786058"/>
            <a:ext cx="3357586" cy="31432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081576" y="2786058"/>
            <a:ext cx="3286148" cy="31432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214678" y="1214422"/>
            <a:ext cx="2714644" cy="10001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" name="Picture 6" descr="Large Document Filing System Designed To Manage The Biggest Files - DynaFile Document Managemen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30000" contrast="20000"/>
          </a:blip>
          <a:srcRect/>
          <a:stretch>
            <a:fillRect/>
          </a:stretch>
        </p:blipFill>
        <p:spPr bwMode="auto">
          <a:xfrm>
            <a:off x="6572264" y="4286256"/>
            <a:ext cx="1717374" cy="1714512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5357818" y="2928934"/>
            <a:ext cx="21431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Документы </a:t>
            </a: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- Регламенты 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Положения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Руководства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7364" y="1359203"/>
            <a:ext cx="1826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itchFamily="18" charset="0"/>
              </a:rPr>
              <a:t>АСУЭП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2786058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Программное обеспечение </a:t>
            </a: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«Планирование и мониторинг КПЭ»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4" name="Содержимое 4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4572008"/>
            <a:ext cx="157163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Right"/>
            <a:lightRig rig="threePt" dir="t"/>
          </a:scene3d>
        </p:spPr>
      </p:pic>
      <p:pic>
        <p:nvPicPr>
          <p:cNvPr id="15" name="Содержимое 5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4572008"/>
            <a:ext cx="142876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Прямая соединительная линия 15"/>
          <p:cNvCxnSpPr/>
          <p:nvPr/>
        </p:nvCxnSpPr>
        <p:spPr>
          <a:xfrm rot="10800000" flipV="1">
            <a:off x="2500298" y="2285992"/>
            <a:ext cx="2071704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572000" y="2285992"/>
            <a:ext cx="2143140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4282" y="90061"/>
            <a:ext cx="89297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spc="-100" dirty="0" smtClean="0">
                <a:solidFill>
                  <a:schemeClr val="accent1">
                    <a:lumMod val="75000"/>
                  </a:schemeClr>
                </a:solidFill>
              </a:rPr>
              <a:t>Структура программно-технического комплекса</a:t>
            </a:r>
          </a:p>
          <a:p>
            <a:pPr algn="ctr">
              <a:defRPr/>
            </a:pPr>
            <a:r>
              <a:rPr lang="ru-RU" sz="3200" spc="-100" dirty="0" smtClean="0">
                <a:solidFill>
                  <a:schemeClr val="accent1">
                    <a:lumMod val="75000"/>
                  </a:schemeClr>
                </a:solidFill>
              </a:rPr>
              <a:t> АСУЭП</a:t>
            </a:r>
            <a:endParaRPr lang="ru-RU" sz="3200" spc="-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1500174"/>
            <a:ext cx="363820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spc="-100" dirty="0" smtClean="0">
                <a:cs typeface="Times New Roman" pitchFamily="18" charset="0"/>
              </a:rPr>
              <a:t>Базовый элемент АСУЭП –программное обеспечение «Планирование и мониторинг КПЭ» - инновационный продукт, разработанный ЦЭТ </a:t>
            </a:r>
            <a:r>
              <a:rPr lang="ru-RU" sz="2000" spc="-100" dirty="0" smtClean="0">
                <a:cs typeface="Times New Roman" pitchFamily="18" charset="0"/>
              </a:rPr>
              <a:t>РТ.</a:t>
            </a:r>
          </a:p>
          <a:p>
            <a:endParaRPr lang="ru-RU" sz="2000" spc="-100" dirty="0" smtClean="0">
              <a:cs typeface="Times New Roman" pitchFamily="18" charset="0"/>
            </a:endParaRPr>
          </a:p>
          <a:p>
            <a:r>
              <a:rPr lang="ru-RU" sz="2000" dirty="0">
                <a:cs typeface="Times New Roman" pitchFamily="18" charset="0"/>
              </a:rPr>
              <a:t>Программное обеспечение </a:t>
            </a:r>
          </a:p>
          <a:p>
            <a:r>
              <a:rPr lang="ru-RU" sz="2000" dirty="0" smtClean="0">
                <a:cs typeface="Times New Roman" pitchFamily="18" charset="0"/>
              </a:rPr>
              <a:t>работает </a:t>
            </a:r>
            <a:r>
              <a:rPr lang="ru-RU" sz="2000" dirty="0">
                <a:cs typeface="Times New Roman" pitchFamily="18" charset="0"/>
              </a:rPr>
              <a:t>с  различными базами данных  предприятия, не требуя дополнительных надстроек.</a:t>
            </a:r>
          </a:p>
          <a:p>
            <a:endParaRPr lang="ru-RU" sz="2400" spc="-100" dirty="0"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8" name="Рисунок 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5" y="1167279"/>
            <a:ext cx="5112568" cy="5458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48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87326" y="116632"/>
            <a:ext cx="757242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</a:rPr>
              <a:t>Мониторинг  показателей </a:t>
            </a:r>
          </a:p>
          <a:p>
            <a:pPr algn="ctr">
              <a:defRPr/>
            </a:pPr>
            <a:r>
              <a:rPr lang="ru-RU" sz="2000" spc="-100" dirty="0">
                <a:solidFill>
                  <a:schemeClr val="accent1">
                    <a:lumMod val="75000"/>
                  </a:schemeClr>
                </a:solidFill>
              </a:rPr>
              <a:t>на примере ПАО «Нижнекамскнефтехим»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4264"/>
            <a:ext cx="8123961" cy="5302087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86744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spc="-100" dirty="0">
                <a:solidFill>
                  <a:schemeClr val="accent1">
                    <a:lumMod val="75000"/>
                  </a:schemeClr>
                </a:solidFill>
              </a:rPr>
              <a:t>Анализ и прогноз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419" y="584775"/>
            <a:ext cx="4439648" cy="5617090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3015</TotalTime>
  <Words>459</Words>
  <Application>Microsoft Office PowerPoint</Application>
  <PresentationFormat>Экран (4:3)</PresentationFormat>
  <Paragraphs>126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Решения</vt:lpstr>
      <vt:lpstr>Презентация PowerPoint</vt:lpstr>
      <vt:lpstr>Презентация PowerPoint</vt:lpstr>
      <vt:lpstr>Состав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xxx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dinara</dc:creator>
  <cp:lastModifiedBy>Михаил Антипин</cp:lastModifiedBy>
  <cp:revision>365</cp:revision>
  <dcterms:created xsi:type="dcterms:W3CDTF">2014-06-03T07:19:51Z</dcterms:created>
  <dcterms:modified xsi:type="dcterms:W3CDTF">2016-08-10T14:55:58Z</dcterms:modified>
</cp:coreProperties>
</file>